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6"/>
  </p:sldMasterIdLst>
  <p:notesMasterIdLst>
    <p:notesMasterId r:id="rId33"/>
  </p:notesMasterIdLst>
  <p:sldIdLst>
    <p:sldId id="540" r:id="rId7"/>
    <p:sldId id="541" r:id="rId8"/>
    <p:sldId id="542" r:id="rId9"/>
    <p:sldId id="543" r:id="rId10"/>
    <p:sldId id="544" r:id="rId11"/>
    <p:sldId id="545" r:id="rId12"/>
    <p:sldId id="546" r:id="rId13"/>
    <p:sldId id="547" r:id="rId14"/>
    <p:sldId id="548" r:id="rId15"/>
    <p:sldId id="549" r:id="rId16"/>
    <p:sldId id="550" r:id="rId17"/>
    <p:sldId id="551" r:id="rId18"/>
    <p:sldId id="552" r:id="rId19"/>
    <p:sldId id="553" r:id="rId20"/>
    <p:sldId id="554" r:id="rId21"/>
    <p:sldId id="555" r:id="rId22"/>
    <p:sldId id="556" r:id="rId23"/>
    <p:sldId id="562" r:id="rId24"/>
    <p:sldId id="558" r:id="rId25"/>
    <p:sldId id="507" r:id="rId26"/>
    <p:sldId id="537" r:id="rId27"/>
    <p:sldId id="508" r:id="rId28"/>
    <p:sldId id="510" r:id="rId29"/>
    <p:sldId id="511" r:id="rId30"/>
    <p:sldId id="512" r:id="rId31"/>
    <p:sldId id="513"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Keidel-Adams, Pam" initials="KP" lastIdx="27" clrIdx="6">
    <p:extLst>
      <p:ext uri="{19B8F6BF-5375-455C-9EA6-DF929625EA0E}">
        <p15:presenceInfo xmlns:p15="http://schemas.microsoft.com/office/powerpoint/2012/main" userId="S::pam.keidel-adams@kimley-horn.com::8679d64c-070b-40c8-9920-64e7b820f9d7" providerId="AD"/>
      </p:ext>
    </p:extLst>
  </p:cmAuthor>
  <p:cmAuthor id="1" name="Davis, Brady" initials="DB" lastIdx="1" clrIdx="0">
    <p:extLst>
      <p:ext uri="{19B8F6BF-5375-455C-9EA6-DF929625EA0E}">
        <p15:presenceInfo xmlns:p15="http://schemas.microsoft.com/office/powerpoint/2012/main" userId="S-1-5-21-1715567821-152049171-1801674531-371339" providerId="AD"/>
      </p:ext>
    </p:extLst>
  </p:cmAuthor>
  <p:cmAuthor id="2" name="Schnug, Regan" initials="SR" lastIdx="15" clrIdx="1">
    <p:extLst>
      <p:ext uri="{19B8F6BF-5375-455C-9EA6-DF929625EA0E}">
        <p15:presenceInfo xmlns:p15="http://schemas.microsoft.com/office/powerpoint/2012/main" userId="S::regan.schnug@kimley-horn.com::e8e17cb9-1c4b-4c9d-bfa7-ad30fd058d62" providerId="AD"/>
      </p:ext>
    </p:extLst>
  </p:cmAuthor>
  <p:cmAuthor id="3" name="Filaroski, Taylor" initials="FT" lastIdx="29" clrIdx="2">
    <p:extLst>
      <p:ext uri="{19B8F6BF-5375-455C-9EA6-DF929625EA0E}">
        <p15:presenceInfo xmlns:p15="http://schemas.microsoft.com/office/powerpoint/2012/main" userId="S::Taylor.Filaroski@kimley-horn.com::808e8b38-dcd7-4790-8255-e9ab0a59a131" providerId="AD"/>
      </p:ext>
    </p:extLst>
  </p:cmAuthor>
  <p:cmAuthor id="4" name="DeVeau, Zach" initials="DZ" lastIdx="12" clrIdx="3">
    <p:extLst>
      <p:ext uri="{19B8F6BF-5375-455C-9EA6-DF929625EA0E}">
        <p15:presenceInfo xmlns:p15="http://schemas.microsoft.com/office/powerpoint/2012/main" userId="S::Zach.DeVeau@kimley-horn.com::19e616e3-0844-47c4-967c-f132b6b3c6e7" providerId="AD"/>
      </p:ext>
    </p:extLst>
  </p:cmAuthor>
  <p:cmAuthor id="5" name="Hilby, Emily" initials="HE" lastIdx="11" clrIdx="4">
    <p:extLst>
      <p:ext uri="{19B8F6BF-5375-455C-9EA6-DF929625EA0E}">
        <p15:presenceInfo xmlns:p15="http://schemas.microsoft.com/office/powerpoint/2012/main" userId="S::emily.hilby@kimley-horn.com::762ac2fc-9766-4ad9-97ae-5d8140926657" providerId="AD"/>
      </p:ext>
    </p:extLst>
  </p:cmAuthor>
  <p:cmAuthor id="6" name="Sheth, Rohan" initials="SR" lastIdx="14" clrIdx="5">
    <p:extLst>
      <p:ext uri="{19B8F6BF-5375-455C-9EA6-DF929625EA0E}">
        <p15:presenceInfo xmlns:p15="http://schemas.microsoft.com/office/powerpoint/2012/main" userId="S::Rohan.Sheth@kimley-horn.com::0b6da9f0-4e13-4f6a-80ee-55c9a7700dcb"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2CCD2"/>
    <a:srgbClr val="1F376D"/>
    <a:srgbClr val="EE3424"/>
    <a:srgbClr val="FFFFFF"/>
    <a:srgbClr val="96160C"/>
    <a:srgbClr val="A7C2C1"/>
    <a:srgbClr val="547777"/>
    <a:srgbClr val="FBC9A3"/>
    <a:srgbClr val="F58025"/>
    <a:srgbClr val="A0B5E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4606" autoAdjust="0"/>
  </p:normalViewPr>
  <p:slideViewPr>
    <p:cSldViewPr snapToGrid="0">
      <p:cViewPr varScale="1">
        <p:scale>
          <a:sx n="93" d="100"/>
          <a:sy n="93" d="100"/>
        </p:scale>
        <p:origin x="1152"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microsoft.com/office/2016/11/relationships/changesInfo" Target="changesInfos/changesInfo1.xml"/><Relationship Id="rId21" Type="http://schemas.openxmlformats.org/officeDocument/2006/relationships/slide" Target="slides/slide15.xml"/><Relationship Id="rId34" Type="http://schemas.openxmlformats.org/officeDocument/2006/relationships/commentAuthors" Target="commentAuthor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1.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theme" Target="theme/theme1.xml"/><Relationship Id="rId5" Type="http://schemas.openxmlformats.org/officeDocument/2006/relationships/customXml" Target="../customXml/item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viewProps" Target="viewProp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presProps" Target="presProps.xml"/><Relationship Id="rId8" Type="http://schemas.openxmlformats.org/officeDocument/2006/relationships/slide" Target="slides/slide2.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heth, Rohan" userId="0b6da9f0-4e13-4f6a-80ee-55c9a7700dcb" providerId="ADAL" clId="{62B9CA99-F691-4988-AB3E-D8A493AEAA0F}"/>
    <pc:docChg chg="delSld modSld">
      <pc:chgData name="Sheth, Rohan" userId="0b6da9f0-4e13-4f6a-80ee-55c9a7700dcb" providerId="ADAL" clId="{62B9CA99-F691-4988-AB3E-D8A493AEAA0F}" dt="2021-04-20T14:57:47.425" v="12" actId="47"/>
      <pc:docMkLst>
        <pc:docMk/>
      </pc:docMkLst>
      <pc:sldChg chg="del">
        <pc:chgData name="Sheth, Rohan" userId="0b6da9f0-4e13-4f6a-80ee-55c9a7700dcb" providerId="ADAL" clId="{62B9CA99-F691-4988-AB3E-D8A493AEAA0F}" dt="2021-04-20T14:57:47.425" v="12" actId="47"/>
        <pc:sldMkLst>
          <pc:docMk/>
          <pc:sldMk cId="2489502936" sldId="559"/>
        </pc:sldMkLst>
      </pc:sldChg>
      <pc:sldChg chg="modSp mod modNotesTx">
        <pc:chgData name="Sheth, Rohan" userId="0b6da9f0-4e13-4f6a-80ee-55c9a7700dcb" providerId="ADAL" clId="{62B9CA99-F691-4988-AB3E-D8A493AEAA0F}" dt="2021-04-20T14:57:08.881" v="11" actId="20577"/>
        <pc:sldMkLst>
          <pc:docMk/>
          <pc:sldMk cId="1315159800" sldId="562"/>
        </pc:sldMkLst>
        <pc:spChg chg="mod">
          <ac:chgData name="Sheth, Rohan" userId="0b6da9f0-4e13-4f6a-80ee-55c9a7700dcb" providerId="ADAL" clId="{62B9CA99-F691-4988-AB3E-D8A493AEAA0F}" dt="2021-04-20T14:57:01.154" v="5" actId="20577"/>
          <ac:spMkLst>
            <pc:docMk/>
            <pc:sldMk cId="1315159800" sldId="562"/>
            <ac:spMk id="37" creationId="{D75644BC-53EB-4AF2-A3A5-26E88A22BB8C}"/>
          </ac:spMkLst>
        </pc:spChg>
      </pc:sldChg>
    </pc:docChg>
  </pc:docChgLst>
  <pc:docChgLst>
    <pc:chgData name="Beem, Corinn" userId="c940195d-46ad-491a-b089-963483842aae" providerId="ADAL" clId="{85E76983-1611-4676-9DCB-2800FB83C254}"/>
    <pc:docChg chg="custSel delSld modSld">
      <pc:chgData name="Beem, Corinn" userId="c940195d-46ad-491a-b089-963483842aae" providerId="ADAL" clId="{85E76983-1611-4676-9DCB-2800FB83C254}" dt="2021-04-12T12:27:10.206" v="325" actId="20577"/>
      <pc:docMkLst>
        <pc:docMk/>
      </pc:docMkLst>
      <pc:sldChg chg="del">
        <pc:chgData name="Beem, Corinn" userId="c940195d-46ad-491a-b089-963483842aae" providerId="ADAL" clId="{85E76983-1611-4676-9DCB-2800FB83C254}" dt="2021-04-07T22:21:08.957" v="287" actId="47"/>
        <pc:sldMkLst>
          <pc:docMk/>
          <pc:sldMk cId="3309063412" sldId="503"/>
        </pc:sldMkLst>
      </pc:sldChg>
      <pc:sldChg chg="del">
        <pc:chgData name="Beem, Corinn" userId="c940195d-46ad-491a-b089-963483842aae" providerId="ADAL" clId="{85E76983-1611-4676-9DCB-2800FB83C254}" dt="2021-04-07T22:21:08.957" v="287" actId="47"/>
        <pc:sldMkLst>
          <pc:docMk/>
          <pc:sldMk cId="4020193246" sldId="504"/>
        </pc:sldMkLst>
      </pc:sldChg>
      <pc:sldChg chg="del">
        <pc:chgData name="Beem, Corinn" userId="c940195d-46ad-491a-b089-963483842aae" providerId="ADAL" clId="{85E76983-1611-4676-9DCB-2800FB83C254}" dt="2021-04-07T22:21:08.957" v="287" actId="47"/>
        <pc:sldMkLst>
          <pc:docMk/>
          <pc:sldMk cId="902281997" sldId="505"/>
        </pc:sldMkLst>
      </pc:sldChg>
      <pc:sldChg chg="del">
        <pc:chgData name="Beem, Corinn" userId="c940195d-46ad-491a-b089-963483842aae" providerId="ADAL" clId="{85E76983-1611-4676-9DCB-2800FB83C254}" dt="2021-04-07T22:21:08.957" v="287" actId="47"/>
        <pc:sldMkLst>
          <pc:docMk/>
          <pc:sldMk cId="4219494486" sldId="506"/>
        </pc:sldMkLst>
      </pc:sldChg>
      <pc:sldChg chg="modSp mod">
        <pc:chgData name="Beem, Corinn" userId="c940195d-46ad-491a-b089-963483842aae" providerId="ADAL" clId="{85E76983-1611-4676-9DCB-2800FB83C254}" dt="2021-04-07T22:21:19.522" v="311" actId="20577"/>
        <pc:sldMkLst>
          <pc:docMk/>
          <pc:sldMk cId="3544745729" sldId="511"/>
        </pc:sldMkLst>
        <pc:spChg chg="mod">
          <ac:chgData name="Beem, Corinn" userId="c940195d-46ad-491a-b089-963483842aae" providerId="ADAL" clId="{85E76983-1611-4676-9DCB-2800FB83C254}" dt="2021-04-07T22:21:19.522" v="311" actId="20577"/>
          <ac:spMkLst>
            <pc:docMk/>
            <pc:sldMk cId="3544745729" sldId="511"/>
            <ac:spMk id="5" creationId="{3E532E98-B6B5-4ACC-BAF8-6B4F7E7C68E3}"/>
          </ac:spMkLst>
        </pc:spChg>
      </pc:sldChg>
      <pc:sldChg chg="modSp mod">
        <pc:chgData name="Beem, Corinn" userId="c940195d-46ad-491a-b089-963483842aae" providerId="ADAL" clId="{85E76983-1611-4676-9DCB-2800FB83C254}" dt="2021-04-08T21:06:30.417" v="319" actId="20577"/>
        <pc:sldMkLst>
          <pc:docMk/>
          <pc:sldMk cId="4189796286" sldId="513"/>
        </pc:sldMkLst>
        <pc:spChg chg="mod">
          <ac:chgData name="Beem, Corinn" userId="c940195d-46ad-491a-b089-963483842aae" providerId="ADAL" clId="{85E76983-1611-4676-9DCB-2800FB83C254}" dt="2021-04-08T21:06:30.417" v="319" actId="20577"/>
          <ac:spMkLst>
            <pc:docMk/>
            <pc:sldMk cId="4189796286" sldId="513"/>
            <ac:spMk id="6" creationId="{7ADE84E5-34FE-4C41-9602-1621F6B66961}"/>
          </ac:spMkLst>
        </pc:spChg>
      </pc:sldChg>
      <pc:sldChg chg="modSp mod">
        <pc:chgData name="Beem, Corinn" userId="c940195d-46ad-491a-b089-963483842aae" providerId="ADAL" clId="{85E76983-1611-4676-9DCB-2800FB83C254}" dt="2021-04-07T22:16:10.508" v="27" actId="20577"/>
        <pc:sldMkLst>
          <pc:docMk/>
          <pc:sldMk cId="4291394701" sldId="540"/>
        </pc:sldMkLst>
        <pc:spChg chg="mod">
          <ac:chgData name="Beem, Corinn" userId="c940195d-46ad-491a-b089-963483842aae" providerId="ADAL" clId="{85E76983-1611-4676-9DCB-2800FB83C254}" dt="2021-04-07T22:16:10.508" v="27" actId="20577"/>
          <ac:spMkLst>
            <pc:docMk/>
            <pc:sldMk cId="4291394701" sldId="540"/>
            <ac:spMk id="2" creationId="{D85898C7-A09F-41F6-AAC4-07C7EEEB728B}"/>
          </ac:spMkLst>
        </pc:spChg>
      </pc:sldChg>
      <pc:sldChg chg="modSp mod modNotesTx">
        <pc:chgData name="Beem, Corinn" userId="c940195d-46ad-491a-b089-963483842aae" providerId="ADAL" clId="{85E76983-1611-4676-9DCB-2800FB83C254}" dt="2021-04-09T17:00:11.985" v="323" actId="6549"/>
        <pc:sldMkLst>
          <pc:docMk/>
          <pc:sldMk cId="3283148454" sldId="556"/>
        </pc:sldMkLst>
        <pc:spChg chg="mod">
          <ac:chgData name="Beem, Corinn" userId="c940195d-46ad-491a-b089-963483842aae" providerId="ADAL" clId="{85E76983-1611-4676-9DCB-2800FB83C254}" dt="2021-04-09T17:00:11.985" v="323" actId="6549"/>
          <ac:spMkLst>
            <pc:docMk/>
            <pc:sldMk cId="3283148454" sldId="556"/>
            <ac:spMk id="42" creationId="{09451B0F-CEAE-43AA-AC61-E0C09AB31722}"/>
          </ac:spMkLst>
        </pc:spChg>
      </pc:sldChg>
      <pc:sldChg chg="modSp del mod modNotesTx">
        <pc:chgData name="Beem, Corinn" userId="c940195d-46ad-491a-b089-963483842aae" providerId="ADAL" clId="{85E76983-1611-4676-9DCB-2800FB83C254}" dt="2021-04-09T17:00:15.205" v="324" actId="2696"/>
        <pc:sldMkLst>
          <pc:docMk/>
          <pc:sldMk cId="4009573612" sldId="557"/>
        </pc:sldMkLst>
        <pc:spChg chg="mod">
          <ac:chgData name="Beem, Corinn" userId="c940195d-46ad-491a-b089-963483842aae" providerId="ADAL" clId="{85E76983-1611-4676-9DCB-2800FB83C254}" dt="2021-04-07T22:16:31.186" v="36" actId="20577"/>
          <ac:spMkLst>
            <pc:docMk/>
            <pc:sldMk cId="4009573612" sldId="557"/>
            <ac:spMk id="2" creationId="{D4A1F4AB-06D3-41C7-A09F-523B103E846F}"/>
          </ac:spMkLst>
        </pc:spChg>
        <pc:spChg chg="mod">
          <ac:chgData name="Beem, Corinn" userId="c940195d-46ad-491a-b089-963483842aae" providerId="ADAL" clId="{85E76983-1611-4676-9DCB-2800FB83C254}" dt="2021-04-07T22:17:16.076" v="66" actId="20577"/>
          <ac:spMkLst>
            <pc:docMk/>
            <pc:sldMk cId="4009573612" sldId="557"/>
            <ac:spMk id="17" creationId="{70619F06-4E15-4210-8CA5-99B30A4B9DEB}"/>
          </ac:spMkLst>
        </pc:spChg>
        <pc:spChg chg="mod">
          <ac:chgData name="Beem, Corinn" userId="c940195d-46ad-491a-b089-963483842aae" providerId="ADAL" clId="{85E76983-1611-4676-9DCB-2800FB83C254}" dt="2021-04-07T22:16:53.189" v="43" actId="20577"/>
          <ac:spMkLst>
            <pc:docMk/>
            <pc:sldMk cId="4009573612" sldId="557"/>
            <ac:spMk id="31" creationId="{4A2B8B0C-7026-441A-BB33-6D9E2E3909DA}"/>
          </ac:spMkLst>
        </pc:spChg>
        <pc:spChg chg="mod">
          <ac:chgData name="Beem, Corinn" userId="c940195d-46ad-491a-b089-963483842aae" providerId="ADAL" clId="{85E76983-1611-4676-9DCB-2800FB83C254}" dt="2021-04-07T22:16:58.980" v="49" actId="20577"/>
          <ac:spMkLst>
            <pc:docMk/>
            <pc:sldMk cId="4009573612" sldId="557"/>
            <ac:spMk id="32" creationId="{F231803C-75B2-433B-A3F5-31F7815149FD}"/>
          </ac:spMkLst>
        </pc:spChg>
        <pc:spChg chg="mod">
          <ac:chgData name="Beem, Corinn" userId="c940195d-46ad-491a-b089-963483842aae" providerId="ADAL" clId="{85E76983-1611-4676-9DCB-2800FB83C254}" dt="2021-04-07T22:17:04.801" v="55" actId="20577"/>
          <ac:spMkLst>
            <pc:docMk/>
            <pc:sldMk cId="4009573612" sldId="557"/>
            <ac:spMk id="33" creationId="{6E4F87FF-9E8F-4299-B448-DB3CB52959B2}"/>
          </ac:spMkLst>
        </pc:spChg>
        <pc:spChg chg="mod">
          <ac:chgData name="Beem, Corinn" userId="c940195d-46ad-491a-b089-963483842aae" providerId="ADAL" clId="{85E76983-1611-4676-9DCB-2800FB83C254}" dt="2021-04-07T22:17:11.059" v="60" actId="20577"/>
          <ac:spMkLst>
            <pc:docMk/>
            <pc:sldMk cId="4009573612" sldId="557"/>
            <ac:spMk id="42" creationId="{04DB1312-1CB7-44DC-AAED-562F4D3E6EC9}"/>
          </ac:spMkLst>
        </pc:spChg>
      </pc:sldChg>
      <pc:sldChg chg="modSp mod modNotesTx">
        <pc:chgData name="Beem, Corinn" userId="c940195d-46ad-491a-b089-963483842aae" providerId="ADAL" clId="{85E76983-1611-4676-9DCB-2800FB83C254}" dt="2021-04-07T22:19:40.592" v="261" actId="403"/>
        <pc:sldMkLst>
          <pc:docMk/>
          <pc:sldMk cId="1503661817" sldId="558"/>
        </pc:sldMkLst>
        <pc:spChg chg="mod">
          <ac:chgData name="Beem, Corinn" userId="c940195d-46ad-491a-b089-963483842aae" providerId="ADAL" clId="{85E76983-1611-4676-9DCB-2800FB83C254}" dt="2021-04-07T22:17:36.627" v="105" actId="20577"/>
          <ac:spMkLst>
            <pc:docMk/>
            <pc:sldMk cId="1503661817" sldId="558"/>
            <ac:spMk id="2" creationId="{D4A1F4AB-06D3-41C7-A09F-523B103E846F}"/>
          </ac:spMkLst>
        </pc:spChg>
        <pc:spChg chg="mod">
          <ac:chgData name="Beem, Corinn" userId="c940195d-46ad-491a-b089-963483842aae" providerId="ADAL" clId="{85E76983-1611-4676-9DCB-2800FB83C254}" dt="2021-04-07T22:19:40.592" v="261" actId="403"/>
          <ac:spMkLst>
            <pc:docMk/>
            <pc:sldMk cId="1503661817" sldId="558"/>
            <ac:spMk id="37" creationId="{D75644BC-53EB-4AF2-A3A5-26E88A22BB8C}"/>
          </ac:spMkLst>
        </pc:spChg>
        <pc:spChg chg="mod">
          <ac:chgData name="Beem, Corinn" userId="c940195d-46ad-491a-b089-963483842aae" providerId="ADAL" clId="{85E76983-1611-4676-9DCB-2800FB83C254}" dt="2021-04-07T22:17:55.378" v="125" actId="20577"/>
          <ac:spMkLst>
            <pc:docMk/>
            <pc:sldMk cId="1503661817" sldId="558"/>
            <ac:spMk id="38" creationId="{5A6BADBE-CE4A-4C98-A48D-9DBDD1BE71D5}"/>
          </ac:spMkLst>
        </pc:spChg>
        <pc:spChg chg="mod">
          <ac:chgData name="Beem, Corinn" userId="c940195d-46ad-491a-b089-963483842aae" providerId="ADAL" clId="{85E76983-1611-4676-9DCB-2800FB83C254}" dt="2021-04-07T22:18:05.309" v="145" actId="20577"/>
          <ac:spMkLst>
            <pc:docMk/>
            <pc:sldMk cId="1503661817" sldId="558"/>
            <ac:spMk id="39" creationId="{5249E791-5DF4-48F1-B804-0AF87B3ED6B2}"/>
          </ac:spMkLst>
        </pc:spChg>
        <pc:spChg chg="mod">
          <ac:chgData name="Beem, Corinn" userId="c940195d-46ad-491a-b089-963483842aae" providerId="ADAL" clId="{85E76983-1611-4676-9DCB-2800FB83C254}" dt="2021-04-07T22:18:38.852" v="161" actId="20577"/>
          <ac:spMkLst>
            <pc:docMk/>
            <pc:sldMk cId="1503661817" sldId="558"/>
            <ac:spMk id="40" creationId="{BABD2D6F-67C6-428E-9B6E-575730D25AB1}"/>
          </ac:spMkLst>
        </pc:spChg>
      </pc:sldChg>
      <pc:sldChg chg="addSp modSp mod">
        <pc:chgData name="Beem, Corinn" userId="c940195d-46ad-491a-b089-963483842aae" providerId="ADAL" clId="{85E76983-1611-4676-9DCB-2800FB83C254}" dt="2021-04-07T22:20:16.783" v="286" actId="14826"/>
        <pc:sldMkLst>
          <pc:docMk/>
          <pc:sldMk cId="2489502936" sldId="559"/>
        </pc:sldMkLst>
        <pc:spChg chg="mod">
          <ac:chgData name="Beem, Corinn" userId="c940195d-46ad-491a-b089-963483842aae" providerId="ADAL" clId="{85E76983-1611-4676-9DCB-2800FB83C254}" dt="2021-04-07T22:20:02.280" v="284" actId="20577"/>
          <ac:spMkLst>
            <pc:docMk/>
            <pc:sldMk cId="2489502936" sldId="559"/>
            <ac:spMk id="2" creationId="{D4A1F4AB-06D3-41C7-A09F-523B103E846F}"/>
          </ac:spMkLst>
        </pc:spChg>
        <pc:picChg chg="add mod">
          <ac:chgData name="Beem, Corinn" userId="c940195d-46ad-491a-b089-963483842aae" providerId="ADAL" clId="{85E76983-1611-4676-9DCB-2800FB83C254}" dt="2021-04-07T22:20:16.783" v="286" actId="14826"/>
          <ac:picMkLst>
            <pc:docMk/>
            <pc:sldMk cId="2489502936" sldId="559"/>
            <ac:picMk id="3" creationId="{B5DE1004-77CE-49DA-BEBA-906009EDCFD2}"/>
          </ac:picMkLst>
        </pc:picChg>
      </pc:sldChg>
      <pc:sldChg chg="modNotesTx">
        <pc:chgData name="Beem, Corinn" userId="c940195d-46ad-491a-b089-963483842aae" providerId="ADAL" clId="{85E76983-1611-4676-9DCB-2800FB83C254}" dt="2021-04-12T12:27:10.206" v="325" actId="20577"/>
        <pc:sldMkLst>
          <pc:docMk/>
          <pc:sldMk cId="1315159800" sldId="562"/>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1B85439-1FCB-4ED5-AC67-DC8EFEB8BDF2}" type="doc">
      <dgm:prSet loTypeId="urn:microsoft.com/office/officeart/2005/8/layout/lProcess2" loCatId="list" qsTypeId="urn:microsoft.com/office/officeart/2005/8/quickstyle/simple1" qsCatId="simple" csTypeId="urn:microsoft.com/office/officeart/2005/8/colors/accent0_3" csCatId="mainScheme" phldr="1"/>
      <dgm:spPr/>
      <dgm:t>
        <a:bodyPr/>
        <a:lstStyle/>
        <a:p>
          <a:endParaRPr lang="en-US"/>
        </a:p>
      </dgm:t>
    </dgm:pt>
    <dgm:pt modelId="{9795C2D0-A743-4725-842C-CA33E1E09F92}">
      <dgm:prSet phldrT="[Text]" custT="1"/>
      <dgm:spPr>
        <a:solidFill>
          <a:schemeClr val="accent1"/>
        </a:solidFill>
      </dgm:spPr>
      <dgm:t>
        <a:bodyPr/>
        <a:lstStyle/>
        <a:p>
          <a:r>
            <a:rPr lang="en-US" sz="3200">
              <a:solidFill>
                <a:srgbClr val="FFFFFF"/>
              </a:solidFill>
              <a:latin typeface="Arial" panose="020B0604020202020204" pitchFamily="34" charset="0"/>
              <a:cs typeface="Arial" panose="020B0604020202020204" pitchFamily="34" charset="0"/>
            </a:rPr>
            <a:t>IDENTIFY</a:t>
          </a:r>
        </a:p>
      </dgm:t>
    </dgm:pt>
    <dgm:pt modelId="{5E868109-7DA7-49AE-99B2-570103F97195}" type="parTrans" cxnId="{7C4C3561-24B7-4F81-B383-494C91EB0305}">
      <dgm:prSet/>
      <dgm:spPr/>
      <dgm:t>
        <a:bodyPr/>
        <a:lstStyle/>
        <a:p>
          <a:endParaRPr lang="en-US"/>
        </a:p>
      </dgm:t>
    </dgm:pt>
    <dgm:pt modelId="{3914556D-81D2-4F98-8810-E32DA8EE7497}" type="sibTrans" cxnId="{7C4C3561-24B7-4F81-B383-494C91EB0305}">
      <dgm:prSet/>
      <dgm:spPr/>
      <dgm:t>
        <a:bodyPr/>
        <a:lstStyle/>
        <a:p>
          <a:endParaRPr lang="en-US"/>
        </a:p>
      </dgm:t>
    </dgm:pt>
    <dgm:pt modelId="{82D42AF7-84B4-41CD-8C8A-61E9D9811241}">
      <dgm:prSet phldrT="[Text]" custT="1"/>
      <dgm:spPr>
        <a:solidFill>
          <a:srgbClr val="FFFFFF"/>
        </a:solidFill>
        <a:ln>
          <a:noFill/>
        </a:ln>
      </dgm:spPr>
      <dgm:t>
        <a:bodyPr/>
        <a:lstStyle/>
        <a:p>
          <a:r>
            <a:rPr lang="en-US" sz="2000" b="1">
              <a:solidFill>
                <a:schemeClr val="accent3"/>
              </a:solidFill>
              <a:latin typeface="Arial" panose="020B0604020202020204" pitchFamily="34" charset="0"/>
              <a:cs typeface="Arial" panose="020B0604020202020204" pitchFamily="34" charset="0"/>
            </a:rPr>
            <a:t>On-Airport Impacts</a:t>
          </a:r>
        </a:p>
      </dgm:t>
    </dgm:pt>
    <dgm:pt modelId="{B8B28EED-2256-440E-BED3-7086C127959C}" type="parTrans" cxnId="{D640332F-6DEB-4075-8771-5BB18D739EB1}">
      <dgm:prSet/>
      <dgm:spPr/>
      <dgm:t>
        <a:bodyPr/>
        <a:lstStyle/>
        <a:p>
          <a:endParaRPr lang="en-US"/>
        </a:p>
      </dgm:t>
    </dgm:pt>
    <dgm:pt modelId="{415AB1E4-6580-4395-A2A9-8D21C5E40633}" type="sibTrans" cxnId="{D640332F-6DEB-4075-8771-5BB18D739EB1}">
      <dgm:prSet/>
      <dgm:spPr/>
      <dgm:t>
        <a:bodyPr/>
        <a:lstStyle/>
        <a:p>
          <a:endParaRPr lang="en-US"/>
        </a:p>
      </dgm:t>
    </dgm:pt>
    <dgm:pt modelId="{92411C2A-5EAB-4A20-A130-BCD80CF2FCAA}">
      <dgm:prSet phldrT="[Text]" custT="1"/>
      <dgm:spPr>
        <a:solidFill>
          <a:srgbClr val="FFFFFF"/>
        </a:solidFill>
        <a:ln>
          <a:noFill/>
        </a:ln>
      </dgm:spPr>
      <dgm:t>
        <a:bodyPr/>
        <a:lstStyle/>
        <a:p>
          <a:r>
            <a:rPr lang="en-US" sz="2000" b="1" kern="1200">
              <a:solidFill>
                <a:schemeClr val="accent3"/>
              </a:solidFill>
              <a:latin typeface="Arial" panose="020B0604020202020204" pitchFamily="34" charset="0"/>
              <a:ea typeface="+mn-ea"/>
              <a:cs typeface="Arial" panose="020B0604020202020204" pitchFamily="34" charset="0"/>
            </a:rPr>
            <a:t>Freight/Cargo Impacts</a:t>
          </a:r>
        </a:p>
      </dgm:t>
    </dgm:pt>
    <dgm:pt modelId="{8821A54B-C363-4494-93F3-BA4AADE18B6B}" type="parTrans" cxnId="{C10DC100-EB2E-4C43-9E9C-17B1091A77CA}">
      <dgm:prSet/>
      <dgm:spPr/>
      <dgm:t>
        <a:bodyPr/>
        <a:lstStyle/>
        <a:p>
          <a:endParaRPr lang="en-US"/>
        </a:p>
      </dgm:t>
    </dgm:pt>
    <dgm:pt modelId="{91D3FD68-9CA9-4BFB-A3E9-7F8EFDDD76FF}" type="sibTrans" cxnId="{C10DC100-EB2E-4C43-9E9C-17B1091A77CA}">
      <dgm:prSet/>
      <dgm:spPr/>
      <dgm:t>
        <a:bodyPr/>
        <a:lstStyle/>
        <a:p>
          <a:endParaRPr lang="en-US"/>
        </a:p>
      </dgm:t>
    </dgm:pt>
    <dgm:pt modelId="{9028611D-B758-480A-9934-CF6CE5E2454E}">
      <dgm:prSet phldrT="[Text]" custT="1"/>
      <dgm:spPr>
        <a:solidFill>
          <a:schemeClr val="tx2"/>
        </a:solidFill>
      </dgm:spPr>
      <dgm:t>
        <a:bodyPr/>
        <a:lstStyle/>
        <a:p>
          <a:r>
            <a:rPr lang="en-US" sz="3200">
              <a:solidFill>
                <a:srgbClr val="FFFFFF"/>
              </a:solidFill>
              <a:latin typeface="Arial" panose="020B0604020202020204" pitchFamily="34" charset="0"/>
              <a:cs typeface="Arial" panose="020B0604020202020204" pitchFamily="34" charset="0"/>
            </a:rPr>
            <a:t>CALCULATE</a:t>
          </a:r>
        </a:p>
      </dgm:t>
    </dgm:pt>
    <dgm:pt modelId="{BF51866A-4BA3-4751-A5BC-34E78B58D277}" type="parTrans" cxnId="{16503D3B-E9C1-404A-9E79-38023D9406B9}">
      <dgm:prSet/>
      <dgm:spPr/>
      <dgm:t>
        <a:bodyPr/>
        <a:lstStyle/>
        <a:p>
          <a:endParaRPr lang="en-US"/>
        </a:p>
      </dgm:t>
    </dgm:pt>
    <dgm:pt modelId="{11BCADC4-CE10-4E11-A293-D2AE630BACC2}" type="sibTrans" cxnId="{16503D3B-E9C1-404A-9E79-38023D9406B9}">
      <dgm:prSet/>
      <dgm:spPr/>
      <dgm:t>
        <a:bodyPr/>
        <a:lstStyle/>
        <a:p>
          <a:endParaRPr lang="en-US"/>
        </a:p>
      </dgm:t>
    </dgm:pt>
    <dgm:pt modelId="{A360D3BC-BC56-425B-9142-8097A5533681}">
      <dgm:prSet phldrT="[Text]" custT="1"/>
      <dgm:spPr>
        <a:solidFill>
          <a:srgbClr val="FFFFFF"/>
        </a:solidFill>
        <a:ln>
          <a:noFill/>
        </a:ln>
      </dgm:spPr>
      <dgm:t>
        <a:bodyPr/>
        <a:lstStyle/>
        <a:p>
          <a:r>
            <a:rPr lang="en-US" sz="1900" b="1" kern="1200">
              <a:solidFill>
                <a:schemeClr val="accent3"/>
              </a:solidFill>
              <a:latin typeface="Arial" panose="020B0604020202020204" pitchFamily="34" charset="0"/>
              <a:ea typeface="+mn-ea"/>
              <a:cs typeface="Arial" panose="020B0604020202020204" pitchFamily="34" charset="0"/>
            </a:rPr>
            <a:t>Total Jobs</a:t>
          </a:r>
        </a:p>
      </dgm:t>
    </dgm:pt>
    <dgm:pt modelId="{1BE97F42-5B4E-4283-B388-929C0EACAABE}" type="parTrans" cxnId="{FED2C632-D057-4A24-A09A-ADC8D453DF12}">
      <dgm:prSet/>
      <dgm:spPr/>
      <dgm:t>
        <a:bodyPr/>
        <a:lstStyle/>
        <a:p>
          <a:endParaRPr lang="en-US"/>
        </a:p>
      </dgm:t>
    </dgm:pt>
    <dgm:pt modelId="{52DDDC6D-792D-474E-B55A-803A8DE34FC9}" type="sibTrans" cxnId="{FED2C632-D057-4A24-A09A-ADC8D453DF12}">
      <dgm:prSet/>
      <dgm:spPr/>
      <dgm:t>
        <a:bodyPr/>
        <a:lstStyle/>
        <a:p>
          <a:endParaRPr lang="en-US"/>
        </a:p>
      </dgm:t>
    </dgm:pt>
    <dgm:pt modelId="{AC6F762B-5BC3-420F-A9C3-061CE562827B}">
      <dgm:prSet phldrT="[Text]" custT="1"/>
      <dgm:spPr>
        <a:solidFill>
          <a:srgbClr val="FFFFFF"/>
        </a:solidFill>
        <a:ln>
          <a:noFill/>
        </a:ln>
      </dgm:spPr>
      <dgm:t>
        <a:bodyPr/>
        <a:lstStyle/>
        <a:p>
          <a:r>
            <a:rPr lang="en-US" sz="1900" b="1" kern="1200">
              <a:solidFill>
                <a:schemeClr val="accent3"/>
              </a:solidFill>
              <a:latin typeface="Arial" panose="020B0604020202020204" pitchFamily="34" charset="0"/>
              <a:ea typeface="+mn-ea"/>
              <a:cs typeface="Arial" panose="020B0604020202020204" pitchFamily="34" charset="0"/>
            </a:rPr>
            <a:t>Payroll</a:t>
          </a:r>
        </a:p>
      </dgm:t>
    </dgm:pt>
    <dgm:pt modelId="{0C46514C-330F-4C8D-B38D-321276719C50}" type="parTrans" cxnId="{AE6937AD-9A1E-4B3D-8437-39065DCB52C3}">
      <dgm:prSet/>
      <dgm:spPr/>
      <dgm:t>
        <a:bodyPr/>
        <a:lstStyle/>
        <a:p>
          <a:endParaRPr lang="en-US"/>
        </a:p>
      </dgm:t>
    </dgm:pt>
    <dgm:pt modelId="{756B7977-CF4E-4A57-A554-5901F4F52F62}" type="sibTrans" cxnId="{AE6937AD-9A1E-4B3D-8437-39065DCB52C3}">
      <dgm:prSet/>
      <dgm:spPr/>
      <dgm:t>
        <a:bodyPr/>
        <a:lstStyle/>
        <a:p>
          <a:endParaRPr lang="en-US"/>
        </a:p>
      </dgm:t>
    </dgm:pt>
    <dgm:pt modelId="{4615E104-6D01-425E-A232-3EADA07CAAFD}">
      <dgm:prSet phldrT="[Text]" custT="1"/>
      <dgm:spPr>
        <a:solidFill>
          <a:schemeClr val="bg1"/>
        </a:solidFill>
      </dgm:spPr>
      <dgm:t>
        <a:bodyPr/>
        <a:lstStyle/>
        <a:p>
          <a:r>
            <a:rPr lang="en-US" sz="3200">
              <a:solidFill>
                <a:srgbClr val="FFFFFF"/>
              </a:solidFill>
              <a:latin typeface="Arial" panose="020B0604020202020204" pitchFamily="34" charset="0"/>
              <a:cs typeface="Arial" panose="020B0604020202020204" pitchFamily="34" charset="0"/>
            </a:rPr>
            <a:t>QUANTIFY QUALIFY</a:t>
          </a:r>
        </a:p>
      </dgm:t>
    </dgm:pt>
    <dgm:pt modelId="{08502D11-5662-4229-BC2E-96C722C638F7}" type="parTrans" cxnId="{73600876-F821-4DBF-AE44-3DB9B9593563}">
      <dgm:prSet/>
      <dgm:spPr/>
      <dgm:t>
        <a:bodyPr/>
        <a:lstStyle/>
        <a:p>
          <a:endParaRPr lang="en-US"/>
        </a:p>
      </dgm:t>
    </dgm:pt>
    <dgm:pt modelId="{4CB9C160-5AB2-4F14-8343-9518EA50F78F}" type="sibTrans" cxnId="{73600876-F821-4DBF-AE44-3DB9B9593563}">
      <dgm:prSet/>
      <dgm:spPr/>
      <dgm:t>
        <a:bodyPr/>
        <a:lstStyle/>
        <a:p>
          <a:endParaRPr lang="en-US"/>
        </a:p>
      </dgm:t>
    </dgm:pt>
    <dgm:pt modelId="{314DC89D-A688-47CE-A53D-00BA2776C2AA}">
      <dgm:prSet phldrT="[Text]" custT="1"/>
      <dgm:spPr>
        <a:solidFill>
          <a:srgbClr val="FFFFFF"/>
        </a:solidFill>
        <a:ln>
          <a:noFill/>
        </a:ln>
      </dgm:spPr>
      <dgm:t>
        <a:bodyPr/>
        <a:lstStyle/>
        <a:p>
          <a:r>
            <a:rPr lang="en-US" sz="2000" b="1" kern="1200">
              <a:solidFill>
                <a:schemeClr val="accent3"/>
              </a:solidFill>
              <a:latin typeface="Arial" panose="020B0604020202020204" pitchFamily="34" charset="0"/>
              <a:ea typeface="+mn-ea"/>
              <a:cs typeface="Arial" panose="020B0604020202020204" pitchFamily="34" charset="0"/>
            </a:rPr>
            <a:t>Net Economic Contributions</a:t>
          </a:r>
        </a:p>
      </dgm:t>
    </dgm:pt>
    <dgm:pt modelId="{83029190-CA4E-4B9C-B7D1-0433D21D46D5}" type="parTrans" cxnId="{78B9013F-2443-4045-ADD6-5E9DE46E9E3B}">
      <dgm:prSet/>
      <dgm:spPr/>
      <dgm:t>
        <a:bodyPr/>
        <a:lstStyle/>
        <a:p>
          <a:endParaRPr lang="en-US"/>
        </a:p>
      </dgm:t>
    </dgm:pt>
    <dgm:pt modelId="{E27F9E95-A35B-4980-9D28-DB68DEFC080C}" type="sibTrans" cxnId="{78B9013F-2443-4045-ADD6-5E9DE46E9E3B}">
      <dgm:prSet/>
      <dgm:spPr/>
      <dgm:t>
        <a:bodyPr/>
        <a:lstStyle/>
        <a:p>
          <a:endParaRPr lang="en-US"/>
        </a:p>
      </dgm:t>
    </dgm:pt>
    <dgm:pt modelId="{1FABD2D7-6E24-4072-AC7C-4BBB341E9279}">
      <dgm:prSet phldrT="[Text]" custT="1"/>
      <dgm:spPr>
        <a:solidFill>
          <a:srgbClr val="FFFFFF"/>
        </a:solidFill>
        <a:ln>
          <a:noFill/>
        </a:ln>
      </dgm:spPr>
      <dgm:t>
        <a:bodyPr/>
        <a:lstStyle/>
        <a:p>
          <a:r>
            <a:rPr lang="en-US" sz="2000" b="1" kern="1200">
              <a:solidFill>
                <a:schemeClr val="accent3"/>
              </a:solidFill>
              <a:latin typeface="Arial" panose="020B0604020202020204" pitchFamily="34" charset="0"/>
              <a:ea typeface="+mn-ea"/>
              <a:cs typeface="Arial" panose="020B0604020202020204" pitchFamily="34" charset="0"/>
            </a:rPr>
            <a:t>Other Economic Impacts </a:t>
          </a:r>
          <a:br>
            <a:rPr lang="en-US" sz="2000" b="1" kern="1200">
              <a:solidFill>
                <a:schemeClr val="accent3"/>
              </a:solidFill>
              <a:latin typeface="Arial" panose="020B0604020202020204" pitchFamily="34" charset="0"/>
              <a:ea typeface="+mn-ea"/>
              <a:cs typeface="Arial" panose="020B0604020202020204" pitchFamily="34" charset="0"/>
            </a:rPr>
          </a:br>
          <a:r>
            <a:rPr lang="en-US" sz="2000" b="1" kern="1200">
              <a:solidFill>
                <a:schemeClr val="accent3"/>
              </a:solidFill>
              <a:latin typeface="Arial" panose="020B0604020202020204" pitchFamily="34" charset="0"/>
              <a:ea typeface="+mn-ea"/>
              <a:cs typeface="Arial" panose="020B0604020202020204" pitchFamily="34" charset="0"/>
            </a:rPr>
            <a:t>(Case Studies)</a:t>
          </a:r>
        </a:p>
      </dgm:t>
    </dgm:pt>
    <dgm:pt modelId="{E1EB9ADF-4671-403D-BB7D-4DB48FBCC827}" type="parTrans" cxnId="{64F27B6C-3AB7-4E3F-874A-6AF7B0E59AD8}">
      <dgm:prSet/>
      <dgm:spPr/>
      <dgm:t>
        <a:bodyPr/>
        <a:lstStyle/>
        <a:p>
          <a:endParaRPr lang="en-US"/>
        </a:p>
      </dgm:t>
    </dgm:pt>
    <dgm:pt modelId="{CD38AFFA-4608-45BD-B7D7-E5F502CE30D8}" type="sibTrans" cxnId="{64F27B6C-3AB7-4E3F-874A-6AF7B0E59AD8}">
      <dgm:prSet/>
      <dgm:spPr/>
      <dgm:t>
        <a:bodyPr/>
        <a:lstStyle/>
        <a:p>
          <a:endParaRPr lang="en-US"/>
        </a:p>
      </dgm:t>
    </dgm:pt>
    <dgm:pt modelId="{8C4F6391-0408-4E93-9C65-B2634C36EA40}">
      <dgm:prSet custT="1"/>
      <dgm:spPr>
        <a:solidFill>
          <a:srgbClr val="FFFFFF"/>
        </a:solidFill>
        <a:ln>
          <a:noFill/>
        </a:ln>
      </dgm:spPr>
      <dgm:t>
        <a:bodyPr/>
        <a:lstStyle/>
        <a:p>
          <a:r>
            <a:rPr lang="en-US" sz="1900" b="1" kern="1200">
              <a:solidFill>
                <a:schemeClr val="accent3"/>
              </a:solidFill>
              <a:latin typeface="Arial" panose="020B0604020202020204" pitchFamily="34" charset="0"/>
              <a:ea typeface="+mn-ea"/>
              <a:cs typeface="Arial" panose="020B0604020202020204" pitchFamily="34" charset="0"/>
            </a:rPr>
            <a:t>Business Revenue</a:t>
          </a:r>
        </a:p>
      </dgm:t>
    </dgm:pt>
    <dgm:pt modelId="{FF57FF8F-0F9F-49A1-AEF8-314E922D5292}" type="parTrans" cxnId="{0EE6C2FD-4FBF-43D5-8976-E6F14C3BBD19}">
      <dgm:prSet/>
      <dgm:spPr/>
      <dgm:t>
        <a:bodyPr/>
        <a:lstStyle/>
        <a:p>
          <a:endParaRPr lang="en-US"/>
        </a:p>
      </dgm:t>
    </dgm:pt>
    <dgm:pt modelId="{B5BF7A01-1B02-4701-BAA8-3D74C99845BE}" type="sibTrans" cxnId="{0EE6C2FD-4FBF-43D5-8976-E6F14C3BBD19}">
      <dgm:prSet/>
      <dgm:spPr/>
      <dgm:t>
        <a:bodyPr/>
        <a:lstStyle/>
        <a:p>
          <a:endParaRPr lang="en-US"/>
        </a:p>
      </dgm:t>
    </dgm:pt>
    <dgm:pt modelId="{B2CFAEA3-D37D-49D8-AEF8-01E8EC9B9DE7}">
      <dgm:prSet custT="1"/>
      <dgm:spPr>
        <a:solidFill>
          <a:srgbClr val="FFFFFF"/>
        </a:solidFill>
        <a:ln>
          <a:noFill/>
        </a:ln>
      </dgm:spPr>
      <dgm:t>
        <a:bodyPr/>
        <a:lstStyle/>
        <a:p>
          <a:r>
            <a:rPr lang="en-US" sz="1900" b="1" kern="1200">
              <a:solidFill>
                <a:schemeClr val="accent3"/>
              </a:solidFill>
              <a:latin typeface="Arial" panose="020B0604020202020204" pitchFamily="34" charset="0"/>
              <a:ea typeface="+mn-ea"/>
              <a:cs typeface="Arial" panose="020B0604020202020204" pitchFamily="34" charset="0"/>
            </a:rPr>
            <a:t>Value Added</a:t>
          </a:r>
        </a:p>
      </dgm:t>
    </dgm:pt>
    <dgm:pt modelId="{6B5BA71E-108E-455D-BA9C-26A7D249C282}" type="parTrans" cxnId="{5F8AAF2E-9C18-4CBE-99AB-4887B74BD3EE}">
      <dgm:prSet/>
      <dgm:spPr/>
      <dgm:t>
        <a:bodyPr/>
        <a:lstStyle/>
        <a:p>
          <a:endParaRPr lang="en-US"/>
        </a:p>
      </dgm:t>
    </dgm:pt>
    <dgm:pt modelId="{EBA215F2-F420-4BF7-9DC5-4D6851F0247B}" type="sibTrans" cxnId="{5F8AAF2E-9C18-4CBE-99AB-4887B74BD3EE}">
      <dgm:prSet/>
      <dgm:spPr/>
      <dgm:t>
        <a:bodyPr/>
        <a:lstStyle/>
        <a:p>
          <a:endParaRPr lang="en-US"/>
        </a:p>
      </dgm:t>
    </dgm:pt>
    <dgm:pt modelId="{DFDBF3CB-B340-4074-997D-3A0CC87E9F76}">
      <dgm:prSet custT="1"/>
      <dgm:spPr>
        <a:solidFill>
          <a:srgbClr val="FFFFFF"/>
        </a:solidFill>
        <a:ln>
          <a:noFill/>
        </a:ln>
      </dgm:spPr>
      <dgm:t>
        <a:bodyPr/>
        <a:lstStyle/>
        <a:p>
          <a:r>
            <a:rPr lang="en-US" sz="2000" b="1" kern="1200">
              <a:solidFill>
                <a:schemeClr val="accent3"/>
              </a:solidFill>
              <a:latin typeface="Arial" panose="020B0604020202020204" pitchFamily="34" charset="0"/>
              <a:ea typeface="+mn-ea"/>
              <a:cs typeface="Arial" panose="020B0604020202020204" pitchFamily="34" charset="0"/>
            </a:rPr>
            <a:t>Visitor Spending Impacts</a:t>
          </a:r>
        </a:p>
      </dgm:t>
    </dgm:pt>
    <dgm:pt modelId="{7701E3B8-34AC-4D65-8779-83CACED10EF1}" type="parTrans" cxnId="{392D3919-15CE-43F4-906D-5385C828558B}">
      <dgm:prSet/>
      <dgm:spPr/>
      <dgm:t>
        <a:bodyPr/>
        <a:lstStyle/>
        <a:p>
          <a:endParaRPr lang="en-US"/>
        </a:p>
      </dgm:t>
    </dgm:pt>
    <dgm:pt modelId="{CDEEF303-3BC9-4FCA-8679-7244EBE6A970}" type="sibTrans" cxnId="{392D3919-15CE-43F4-906D-5385C828558B}">
      <dgm:prSet/>
      <dgm:spPr/>
      <dgm:t>
        <a:bodyPr/>
        <a:lstStyle/>
        <a:p>
          <a:endParaRPr lang="en-US"/>
        </a:p>
      </dgm:t>
    </dgm:pt>
    <dgm:pt modelId="{0A8EA300-CD83-449D-8AB0-F084DCBA5285}" type="pres">
      <dgm:prSet presAssocID="{D1B85439-1FCB-4ED5-AC67-DC8EFEB8BDF2}" presName="theList" presStyleCnt="0">
        <dgm:presLayoutVars>
          <dgm:dir/>
          <dgm:animLvl val="lvl"/>
          <dgm:resizeHandles val="exact"/>
        </dgm:presLayoutVars>
      </dgm:prSet>
      <dgm:spPr/>
    </dgm:pt>
    <dgm:pt modelId="{DE6B1D34-1C38-4681-A402-8D576F263B7A}" type="pres">
      <dgm:prSet presAssocID="{9795C2D0-A743-4725-842C-CA33E1E09F92}" presName="compNode" presStyleCnt="0"/>
      <dgm:spPr/>
    </dgm:pt>
    <dgm:pt modelId="{236EE130-84B3-4417-ABB0-8F449EAA5CFA}" type="pres">
      <dgm:prSet presAssocID="{9795C2D0-A743-4725-842C-CA33E1E09F92}" presName="aNode" presStyleLbl="bgShp" presStyleIdx="0" presStyleCnt="3" custLinFactNeighborX="-54406"/>
      <dgm:spPr/>
    </dgm:pt>
    <dgm:pt modelId="{3C1BD888-9EDD-4ECF-BA47-F043113EFCEC}" type="pres">
      <dgm:prSet presAssocID="{9795C2D0-A743-4725-842C-CA33E1E09F92}" presName="textNode" presStyleLbl="bgShp" presStyleIdx="0" presStyleCnt="3"/>
      <dgm:spPr/>
    </dgm:pt>
    <dgm:pt modelId="{3D8D1151-EF54-47C2-9AF3-8B3AFE5468E0}" type="pres">
      <dgm:prSet presAssocID="{9795C2D0-A743-4725-842C-CA33E1E09F92}" presName="compChildNode" presStyleCnt="0"/>
      <dgm:spPr/>
    </dgm:pt>
    <dgm:pt modelId="{E506EE68-A2D6-427F-874E-9C1874F30EBD}" type="pres">
      <dgm:prSet presAssocID="{9795C2D0-A743-4725-842C-CA33E1E09F92}" presName="theInnerList" presStyleCnt="0"/>
      <dgm:spPr/>
    </dgm:pt>
    <dgm:pt modelId="{713A5A28-14FB-49FA-A4F1-D74A18B014DE}" type="pres">
      <dgm:prSet presAssocID="{82D42AF7-84B4-41CD-8C8A-61E9D9811241}" presName="childNode" presStyleLbl="node1" presStyleIdx="0" presStyleCnt="9">
        <dgm:presLayoutVars>
          <dgm:bulletEnabled val="1"/>
        </dgm:presLayoutVars>
      </dgm:prSet>
      <dgm:spPr/>
    </dgm:pt>
    <dgm:pt modelId="{4E2F4E4E-D54A-42F4-9261-6E65CAE24527}" type="pres">
      <dgm:prSet presAssocID="{82D42AF7-84B4-41CD-8C8A-61E9D9811241}" presName="aSpace2" presStyleCnt="0"/>
      <dgm:spPr/>
    </dgm:pt>
    <dgm:pt modelId="{018FAC9B-80FB-406A-AA98-F7F36904A55B}" type="pres">
      <dgm:prSet presAssocID="{DFDBF3CB-B340-4074-997D-3A0CC87E9F76}" presName="childNode" presStyleLbl="node1" presStyleIdx="1" presStyleCnt="9">
        <dgm:presLayoutVars>
          <dgm:bulletEnabled val="1"/>
        </dgm:presLayoutVars>
      </dgm:prSet>
      <dgm:spPr/>
    </dgm:pt>
    <dgm:pt modelId="{F747B5E8-EE35-4A31-82DC-825990934715}" type="pres">
      <dgm:prSet presAssocID="{DFDBF3CB-B340-4074-997D-3A0CC87E9F76}" presName="aSpace2" presStyleCnt="0"/>
      <dgm:spPr/>
    </dgm:pt>
    <dgm:pt modelId="{2D9D6C0C-7868-4342-82FF-3FA17A160268}" type="pres">
      <dgm:prSet presAssocID="{92411C2A-5EAB-4A20-A130-BCD80CF2FCAA}" presName="childNode" presStyleLbl="node1" presStyleIdx="2" presStyleCnt="9">
        <dgm:presLayoutVars>
          <dgm:bulletEnabled val="1"/>
        </dgm:presLayoutVars>
      </dgm:prSet>
      <dgm:spPr/>
    </dgm:pt>
    <dgm:pt modelId="{85DD2FF2-5A66-4F52-89E4-311818F4B96C}" type="pres">
      <dgm:prSet presAssocID="{9795C2D0-A743-4725-842C-CA33E1E09F92}" presName="aSpace" presStyleCnt="0"/>
      <dgm:spPr/>
    </dgm:pt>
    <dgm:pt modelId="{4A2CE1BE-38E8-4D3D-91C6-FEA24038412F}" type="pres">
      <dgm:prSet presAssocID="{9028611D-B758-480A-9934-CF6CE5E2454E}" presName="compNode" presStyleCnt="0"/>
      <dgm:spPr/>
    </dgm:pt>
    <dgm:pt modelId="{C3127C27-E2CD-45E9-9CD9-ED9AAA4F6723}" type="pres">
      <dgm:prSet presAssocID="{9028611D-B758-480A-9934-CF6CE5E2454E}" presName="aNode" presStyleLbl="bgShp" presStyleIdx="1" presStyleCnt="3"/>
      <dgm:spPr/>
    </dgm:pt>
    <dgm:pt modelId="{5F5BB81E-1BFE-4F46-96E3-C61DCB145733}" type="pres">
      <dgm:prSet presAssocID="{9028611D-B758-480A-9934-CF6CE5E2454E}" presName="textNode" presStyleLbl="bgShp" presStyleIdx="1" presStyleCnt="3"/>
      <dgm:spPr/>
    </dgm:pt>
    <dgm:pt modelId="{A27D47C5-9908-432E-B740-5D60B1CB57D4}" type="pres">
      <dgm:prSet presAssocID="{9028611D-B758-480A-9934-CF6CE5E2454E}" presName="compChildNode" presStyleCnt="0"/>
      <dgm:spPr/>
    </dgm:pt>
    <dgm:pt modelId="{1F86CD33-455A-48CA-BFED-1F2BFA015D1B}" type="pres">
      <dgm:prSet presAssocID="{9028611D-B758-480A-9934-CF6CE5E2454E}" presName="theInnerList" presStyleCnt="0"/>
      <dgm:spPr/>
    </dgm:pt>
    <dgm:pt modelId="{E621D879-6722-41DC-9E75-A041E1301FEE}" type="pres">
      <dgm:prSet presAssocID="{A360D3BC-BC56-425B-9142-8097A5533681}" presName="childNode" presStyleLbl="node1" presStyleIdx="3" presStyleCnt="9">
        <dgm:presLayoutVars>
          <dgm:bulletEnabled val="1"/>
        </dgm:presLayoutVars>
      </dgm:prSet>
      <dgm:spPr/>
    </dgm:pt>
    <dgm:pt modelId="{3AC3C91D-F1A4-4217-8ECF-BD4ADA78170C}" type="pres">
      <dgm:prSet presAssocID="{A360D3BC-BC56-425B-9142-8097A5533681}" presName="aSpace2" presStyleCnt="0"/>
      <dgm:spPr/>
    </dgm:pt>
    <dgm:pt modelId="{E2F63F74-28A6-4805-A01E-C9C54FDAE489}" type="pres">
      <dgm:prSet presAssocID="{AC6F762B-5BC3-420F-A9C3-061CE562827B}" presName="childNode" presStyleLbl="node1" presStyleIdx="4" presStyleCnt="9">
        <dgm:presLayoutVars>
          <dgm:bulletEnabled val="1"/>
        </dgm:presLayoutVars>
      </dgm:prSet>
      <dgm:spPr/>
    </dgm:pt>
    <dgm:pt modelId="{2583D9D5-DEDB-4F47-9E4C-2D02C8538896}" type="pres">
      <dgm:prSet presAssocID="{AC6F762B-5BC3-420F-A9C3-061CE562827B}" presName="aSpace2" presStyleCnt="0"/>
      <dgm:spPr/>
    </dgm:pt>
    <dgm:pt modelId="{51862473-1A4D-456A-B71F-DE485B773161}" type="pres">
      <dgm:prSet presAssocID="{8C4F6391-0408-4E93-9C65-B2634C36EA40}" presName="childNode" presStyleLbl="node1" presStyleIdx="5" presStyleCnt="9" custLinFactY="96742" custLinFactNeighborX="0" custLinFactNeighborY="100000">
        <dgm:presLayoutVars>
          <dgm:bulletEnabled val="1"/>
        </dgm:presLayoutVars>
      </dgm:prSet>
      <dgm:spPr/>
    </dgm:pt>
    <dgm:pt modelId="{8396B702-5214-4BD9-880A-1BC15BC5AB78}" type="pres">
      <dgm:prSet presAssocID="{8C4F6391-0408-4E93-9C65-B2634C36EA40}" presName="aSpace2" presStyleCnt="0"/>
      <dgm:spPr/>
    </dgm:pt>
    <dgm:pt modelId="{AD48289D-1A3B-42C7-BB35-F602A0ED6003}" type="pres">
      <dgm:prSet presAssocID="{B2CFAEA3-D37D-49D8-AEF8-01E8EC9B9DE7}" presName="childNode" presStyleLbl="node1" presStyleIdx="6" presStyleCnt="9" custLinFactY="-100000" custLinFactNeighborY="-108367">
        <dgm:presLayoutVars>
          <dgm:bulletEnabled val="1"/>
        </dgm:presLayoutVars>
      </dgm:prSet>
      <dgm:spPr/>
    </dgm:pt>
    <dgm:pt modelId="{8F99BBEB-88C4-4C9B-9E1F-E12416EAFB2C}" type="pres">
      <dgm:prSet presAssocID="{9028611D-B758-480A-9934-CF6CE5E2454E}" presName="aSpace" presStyleCnt="0"/>
      <dgm:spPr/>
    </dgm:pt>
    <dgm:pt modelId="{28DB73F5-D791-457C-A065-F7796E26D7AE}" type="pres">
      <dgm:prSet presAssocID="{4615E104-6D01-425E-A232-3EADA07CAAFD}" presName="compNode" presStyleCnt="0"/>
      <dgm:spPr/>
    </dgm:pt>
    <dgm:pt modelId="{34ED1E57-09FB-4857-B73C-5F9C01BF1EA5}" type="pres">
      <dgm:prSet presAssocID="{4615E104-6D01-425E-A232-3EADA07CAAFD}" presName="aNode" presStyleLbl="bgShp" presStyleIdx="2" presStyleCnt="3" custLinFactNeighborX="647"/>
      <dgm:spPr/>
    </dgm:pt>
    <dgm:pt modelId="{6F6950B7-067C-4DC9-AA35-ADD50BE40FDA}" type="pres">
      <dgm:prSet presAssocID="{4615E104-6D01-425E-A232-3EADA07CAAFD}" presName="textNode" presStyleLbl="bgShp" presStyleIdx="2" presStyleCnt="3"/>
      <dgm:spPr/>
    </dgm:pt>
    <dgm:pt modelId="{7F8CD28F-8654-4393-A446-ECDB700693E5}" type="pres">
      <dgm:prSet presAssocID="{4615E104-6D01-425E-A232-3EADA07CAAFD}" presName="compChildNode" presStyleCnt="0"/>
      <dgm:spPr/>
    </dgm:pt>
    <dgm:pt modelId="{B7B54550-94BF-4F9F-9C55-C00285FEBF5F}" type="pres">
      <dgm:prSet presAssocID="{4615E104-6D01-425E-A232-3EADA07CAAFD}" presName="theInnerList" presStyleCnt="0"/>
      <dgm:spPr/>
    </dgm:pt>
    <dgm:pt modelId="{148ECBD2-D602-4133-A133-4C316A2BA410}" type="pres">
      <dgm:prSet presAssocID="{314DC89D-A688-47CE-A53D-00BA2776C2AA}" presName="childNode" presStyleLbl="node1" presStyleIdx="7" presStyleCnt="9">
        <dgm:presLayoutVars>
          <dgm:bulletEnabled val="1"/>
        </dgm:presLayoutVars>
      </dgm:prSet>
      <dgm:spPr/>
    </dgm:pt>
    <dgm:pt modelId="{578C658F-99B9-4A9E-8E80-3944E2E4F69F}" type="pres">
      <dgm:prSet presAssocID="{314DC89D-A688-47CE-A53D-00BA2776C2AA}" presName="aSpace2" presStyleCnt="0"/>
      <dgm:spPr/>
    </dgm:pt>
    <dgm:pt modelId="{96595682-7F78-4E9B-A0D6-FFD2A8AA4558}" type="pres">
      <dgm:prSet presAssocID="{1FABD2D7-6E24-4072-AC7C-4BBB341E9279}" presName="childNode" presStyleLbl="node1" presStyleIdx="8" presStyleCnt="9">
        <dgm:presLayoutVars>
          <dgm:bulletEnabled val="1"/>
        </dgm:presLayoutVars>
      </dgm:prSet>
      <dgm:spPr/>
    </dgm:pt>
  </dgm:ptLst>
  <dgm:cxnLst>
    <dgm:cxn modelId="{C10DC100-EB2E-4C43-9E9C-17B1091A77CA}" srcId="{9795C2D0-A743-4725-842C-CA33E1E09F92}" destId="{92411C2A-5EAB-4A20-A130-BCD80CF2FCAA}" srcOrd="2" destOrd="0" parTransId="{8821A54B-C363-4494-93F3-BA4AADE18B6B}" sibTransId="{91D3FD68-9CA9-4BFB-A3E9-7F8EFDDD76FF}"/>
    <dgm:cxn modelId="{6EFAA511-C3D6-407A-B7D8-96D916DF63BF}" type="presOf" srcId="{1FABD2D7-6E24-4072-AC7C-4BBB341E9279}" destId="{96595682-7F78-4E9B-A0D6-FFD2A8AA4558}" srcOrd="0" destOrd="0" presId="urn:microsoft.com/office/officeart/2005/8/layout/lProcess2"/>
    <dgm:cxn modelId="{392D3919-15CE-43F4-906D-5385C828558B}" srcId="{9795C2D0-A743-4725-842C-CA33E1E09F92}" destId="{DFDBF3CB-B340-4074-997D-3A0CC87E9F76}" srcOrd="1" destOrd="0" parTransId="{7701E3B8-34AC-4D65-8779-83CACED10EF1}" sibTransId="{CDEEF303-3BC9-4FCA-8679-7244EBE6A970}"/>
    <dgm:cxn modelId="{5F8AAF2E-9C18-4CBE-99AB-4887B74BD3EE}" srcId="{9028611D-B758-480A-9934-CF6CE5E2454E}" destId="{B2CFAEA3-D37D-49D8-AEF8-01E8EC9B9DE7}" srcOrd="3" destOrd="0" parTransId="{6B5BA71E-108E-455D-BA9C-26A7D249C282}" sibTransId="{EBA215F2-F420-4BF7-9DC5-4D6851F0247B}"/>
    <dgm:cxn modelId="{D640332F-6DEB-4075-8771-5BB18D739EB1}" srcId="{9795C2D0-A743-4725-842C-CA33E1E09F92}" destId="{82D42AF7-84B4-41CD-8C8A-61E9D9811241}" srcOrd="0" destOrd="0" parTransId="{B8B28EED-2256-440E-BED3-7086C127959C}" sibTransId="{415AB1E4-6580-4395-A2A9-8D21C5E40633}"/>
    <dgm:cxn modelId="{FED2C632-D057-4A24-A09A-ADC8D453DF12}" srcId="{9028611D-B758-480A-9934-CF6CE5E2454E}" destId="{A360D3BC-BC56-425B-9142-8097A5533681}" srcOrd="0" destOrd="0" parTransId="{1BE97F42-5B4E-4283-B388-929C0EACAABE}" sibTransId="{52DDDC6D-792D-474E-B55A-803A8DE34FC9}"/>
    <dgm:cxn modelId="{C1210437-ACD0-4176-928B-17983F65BBA6}" type="presOf" srcId="{4615E104-6D01-425E-A232-3EADA07CAAFD}" destId="{34ED1E57-09FB-4857-B73C-5F9C01BF1EA5}" srcOrd="0" destOrd="0" presId="urn:microsoft.com/office/officeart/2005/8/layout/lProcess2"/>
    <dgm:cxn modelId="{16503D3B-E9C1-404A-9E79-38023D9406B9}" srcId="{D1B85439-1FCB-4ED5-AC67-DC8EFEB8BDF2}" destId="{9028611D-B758-480A-9934-CF6CE5E2454E}" srcOrd="1" destOrd="0" parTransId="{BF51866A-4BA3-4751-A5BC-34E78B58D277}" sibTransId="{11BCADC4-CE10-4E11-A293-D2AE630BACC2}"/>
    <dgm:cxn modelId="{78B9013F-2443-4045-ADD6-5E9DE46E9E3B}" srcId="{4615E104-6D01-425E-A232-3EADA07CAAFD}" destId="{314DC89D-A688-47CE-A53D-00BA2776C2AA}" srcOrd="0" destOrd="0" parTransId="{83029190-CA4E-4B9C-B7D1-0433D21D46D5}" sibTransId="{E27F9E95-A35B-4980-9D28-DB68DEFC080C}"/>
    <dgm:cxn modelId="{7C4C3561-24B7-4F81-B383-494C91EB0305}" srcId="{D1B85439-1FCB-4ED5-AC67-DC8EFEB8BDF2}" destId="{9795C2D0-A743-4725-842C-CA33E1E09F92}" srcOrd="0" destOrd="0" parTransId="{5E868109-7DA7-49AE-99B2-570103F97195}" sibTransId="{3914556D-81D2-4F98-8810-E32DA8EE7497}"/>
    <dgm:cxn modelId="{90B61646-9660-4C1E-839E-E8E7A2BE6305}" type="presOf" srcId="{8C4F6391-0408-4E93-9C65-B2634C36EA40}" destId="{51862473-1A4D-456A-B71F-DE485B773161}" srcOrd="0" destOrd="0" presId="urn:microsoft.com/office/officeart/2005/8/layout/lProcess2"/>
    <dgm:cxn modelId="{B0F0D947-9977-4F12-A62C-A8E0395EBA72}" type="presOf" srcId="{AC6F762B-5BC3-420F-A9C3-061CE562827B}" destId="{E2F63F74-28A6-4805-A01E-C9C54FDAE489}" srcOrd="0" destOrd="0" presId="urn:microsoft.com/office/officeart/2005/8/layout/lProcess2"/>
    <dgm:cxn modelId="{64F27B6C-3AB7-4E3F-874A-6AF7B0E59AD8}" srcId="{4615E104-6D01-425E-A232-3EADA07CAAFD}" destId="{1FABD2D7-6E24-4072-AC7C-4BBB341E9279}" srcOrd="1" destOrd="0" parTransId="{E1EB9ADF-4671-403D-BB7D-4DB48FBCC827}" sibTransId="{CD38AFFA-4608-45BD-B7D7-E5F502CE30D8}"/>
    <dgm:cxn modelId="{73600876-F821-4DBF-AE44-3DB9B9593563}" srcId="{D1B85439-1FCB-4ED5-AC67-DC8EFEB8BDF2}" destId="{4615E104-6D01-425E-A232-3EADA07CAAFD}" srcOrd="2" destOrd="0" parTransId="{08502D11-5662-4229-BC2E-96C722C638F7}" sibTransId="{4CB9C160-5AB2-4F14-8343-9518EA50F78F}"/>
    <dgm:cxn modelId="{4E806A5A-B057-4A43-969D-D2E71CE71732}" type="presOf" srcId="{82D42AF7-84B4-41CD-8C8A-61E9D9811241}" destId="{713A5A28-14FB-49FA-A4F1-D74A18B014DE}" srcOrd="0" destOrd="0" presId="urn:microsoft.com/office/officeart/2005/8/layout/lProcess2"/>
    <dgm:cxn modelId="{CADC5880-1C76-44B1-BE00-77E191A26B29}" type="presOf" srcId="{B2CFAEA3-D37D-49D8-AEF8-01E8EC9B9DE7}" destId="{AD48289D-1A3B-42C7-BB35-F602A0ED6003}" srcOrd="0" destOrd="0" presId="urn:microsoft.com/office/officeart/2005/8/layout/lProcess2"/>
    <dgm:cxn modelId="{0A338A86-B745-42CC-8543-46795EA82679}" type="presOf" srcId="{A360D3BC-BC56-425B-9142-8097A5533681}" destId="{E621D879-6722-41DC-9E75-A041E1301FEE}" srcOrd="0" destOrd="0" presId="urn:microsoft.com/office/officeart/2005/8/layout/lProcess2"/>
    <dgm:cxn modelId="{69E2DBA3-3099-4B77-BD4E-D1FF07EECF27}" type="presOf" srcId="{9795C2D0-A743-4725-842C-CA33E1E09F92}" destId="{3C1BD888-9EDD-4ECF-BA47-F043113EFCEC}" srcOrd="1" destOrd="0" presId="urn:microsoft.com/office/officeart/2005/8/layout/lProcess2"/>
    <dgm:cxn modelId="{91504DA6-73C8-41EC-AB4E-B3A02496B338}" type="presOf" srcId="{9028611D-B758-480A-9934-CF6CE5E2454E}" destId="{C3127C27-E2CD-45E9-9CD9-ED9AAA4F6723}" srcOrd="0" destOrd="0" presId="urn:microsoft.com/office/officeart/2005/8/layout/lProcess2"/>
    <dgm:cxn modelId="{AE6937AD-9A1E-4B3D-8437-39065DCB52C3}" srcId="{9028611D-B758-480A-9934-CF6CE5E2454E}" destId="{AC6F762B-5BC3-420F-A9C3-061CE562827B}" srcOrd="1" destOrd="0" parTransId="{0C46514C-330F-4C8D-B38D-321276719C50}" sibTransId="{756B7977-CF4E-4A57-A554-5901F4F52F62}"/>
    <dgm:cxn modelId="{D4B94BAF-8781-415F-B28E-542DDC607034}" type="presOf" srcId="{D1B85439-1FCB-4ED5-AC67-DC8EFEB8BDF2}" destId="{0A8EA300-CD83-449D-8AB0-F084DCBA5285}" srcOrd="0" destOrd="0" presId="urn:microsoft.com/office/officeart/2005/8/layout/lProcess2"/>
    <dgm:cxn modelId="{43A4DCB7-2267-4DB9-BE41-48160B9C881E}" type="presOf" srcId="{9795C2D0-A743-4725-842C-CA33E1E09F92}" destId="{236EE130-84B3-4417-ABB0-8F449EAA5CFA}" srcOrd="0" destOrd="0" presId="urn:microsoft.com/office/officeart/2005/8/layout/lProcess2"/>
    <dgm:cxn modelId="{CB7F27B9-EB02-4384-AB1C-2EE703C70F66}" type="presOf" srcId="{4615E104-6D01-425E-A232-3EADA07CAAFD}" destId="{6F6950B7-067C-4DC9-AA35-ADD50BE40FDA}" srcOrd="1" destOrd="0" presId="urn:microsoft.com/office/officeart/2005/8/layout/lProcess2"/>
    <dgm:cxn modelId="{707B93BD-CA73-4C6A-BB39-D2ADEB233494}" type="presOf" srcId="{9028611D-B758-480A-9934-CF6CE5E2454E}" destId="{5F5BB81E-1BFE-4F46-96E3-C61DCB145733}" srcOrd="1" destOrd="0" presId="urn:microsoft.com/office/officeart/2005/8/layout/lProcess2"/>
    <dgm:cxn modelId="{CFE35ACC-C8A3-45C0-A386-7DDA12CDC936}" type="presOf" srcId="{DFDBF3CB-B340-4074-997D-3A0CC87E9F76}" destId="{018FAC9B-80FB-406A-AA98-F7F36904A55B}" srcOrd="0" destOrd="0" presId="urn:microsoft.com/office/officeart/2005/8/layout/lProcess2"/>
    <dgm:cxn modelId="{3A9D47F5-0DB4-437A-8F5A-9A00470B434C}" type="presOf" srcId="{314DC89D-A688-47CE-A53D-00BA2776C2AA}" destId="{148ECBD2-D602-4133-A133-4C316A2BA410}" srcOrd="0" destOrd="0" presId="urn:microsoft.com/office/officeart/2005/8/layout/lProcess2"/>
    <dgm:cxn modelId="{69065EF6-C7C9-4E20-BF82-2A011AA906E4}" type="presOf" srcId="{92411C2A-5EAB-4A20-A130-BCD80CF2FCAA}" destId="{2D9D6C0C-7868-4342-82FF-3FA17A160268}" srcOrd="0" destOrd="0" presId="urn:microsoft.com/office/officeart/2005/8/layout/lProcess2"/>
    <dgm:cxn modelId="{0EE6C2FD-4FBF-43D5-8976-E6F14C3BBD19}" srcId="{9028611D-B758-480A-9934-CF6CE5E2454E}" destId="{8C4F6391-0408-4E93-9C65-B2634C36EA40}" srcOrd="2" destOrd="0" parTransId="{FF57FF8F-0F9F-49A1-AEF8-314E922D5292}" sibTransId="{B5BF7A01-1B02-4701-BAA8-3D74C99845BE}"/>
    <dgm:cxn modelId="{1C997A2A-E791-4B59-9D24-99D5CC069EB5}" type="presParOf" srcId="{0A8EA300-CD83-449D-8AB0-F084DCBA5285}" destId="{DE6B1D34-1C38-4681-A402-8D576F263B7A}" srcOrd="0" destOrd="0" presId="urn:microsoft.com/office/officeart/2005/8/layout/lProcess2"/>
    <dgm:cxn modelId="{5E325479-38E4-4E96-B00D-204BC1FC7E0A}" type="presParOf" srcId="{DE6B1D34-1C38-4681-A402-8D576F263B7A}" destId="{236EE130-84B3-4417-ABB0-8F449EAA5CFA}" srcOrd="0" destOrd="0" presId="urn:microsoft.com/office/officeart/2005/8/layout/lProcess2"/>
    <dgm:cxn modelId="{4E44F23F-53D1-4DD3-8CA6-AE6BB3D88539}" type="presParOf" srcId="{DE6B1D34-1C38-4681-A402-8D576F263B7A}" destId="{3C1BD888-9EDD-4ECF-BA47-F043113EFCEC}" srcOrd="1" destOrd="0" presId="urn:microsoft.com/office/officeart/2005/8/layout/lProcess2"/>
    <dgm:cxn modelId="{D805737C-827F-4922-9AB2-B9DA8FD882C3}" type="presParOf" srcId="{DE6B1D34-1C38-4681-A402-8D576F263B7A}" destId="{3D8D1151-EF54-47C2-9AF3-8B3AFE5468E0}" srcOrd="2" destOrd="0" presId="urn:microsoft.com/office/officeart/2005/8/layout/lProcess2"/>
    <dgm:cxn modelId="{498242A1-4E18-488B-9C01-159DA9118C01}" type="presParOf" srcId="{3D8D1151-EF54-47C2-9AF3-8B3AFE5468E0}" destId="{E506EE68-A2D6-427F-874E-9C1874F30EBD}" srcOrd="0" destOrd="0" presId="urn:microsoft.com/office/officeart/2005/8/layout/lProcess2"/>
    <dgm:cxn modelId="{4B36E547-163A-4CD0-8588-2E07DA8C14A3}" type="presParOf" srcId="{E506EE68-A2D6-427F-874E-9C1874F30EBD}" destId="{713A5A28-14FB-49FA-A4F1-D74A18B014DE}" srcOrd="0" destOrd="0" presId="urn:microsoft.com/office/officeart/2005/8/layout/lProcess2"/>
    <dgm:cxn modelId="{2CC8721B-97FE-41B2-B7FC-597FA09A2DBB}" type="presParOf" srcId="{E506EE68-A2D6-427F-874E-9C1874F30EBD}" destId="{4E2F4E4E-D54A-42F4-9261-6E65CAE24527}" srcOrd="1" destOrd="0" presId="urn:microsoft.com/office/officeart/2005/8/layout/lProcess2"/>
    <dgm:cxn modelId="{E9BEAAE1-476F-477B-BACA-FA1B0572BEB1}" type="presParOf" srcId="{E506EE68-A2D6-427F-874E-9C1874F30EBD}" destId="{018FAC9B-80FB-406A-AA98-F7F36904A55B}" srcOrd="2" destOrd="0" presId="urn:microsoft.com/office/officeart/2005/8/layout/lProcess2"/>
    <dgm:cxn modelId="{D64874EC-AD0E-40B0-AE03-12E910E4E57F}" type="presParOf" srcId="{E506EE68-A2D6-427F-874E-9C1874F30EBD}" destId="{F747B5E8-EE35-4A31-82DC-825990934715}" srcOrd="3" destOrd="0" presId="urn:microsoft.com/office/officeart/2005/8/layout/lProcess2"/>
    <dgm:cxn modelId="{8793C312-D697-421E-ABBA-9E10403DAD9F}" type="presParOf" srcId="{E506EE68-A2D6-427F-874E-9C1874F30EBD}" destId="{2D9D6C0C-7868-4342-82FF-3FA17A160268}" srcOrd="4" destOrd="0" presId="urn:microsoft.com/office/officeart/2005/8/layout/lProcess2"/>
    <dgm:cxn modelId="{5C475F18-B2D9-43FF-960E-A00BA3147582}" type="presParOf" srcId="{0A8EA300-CD83-449D-8AB0-F084DCBA5285}" destId="{85DD2FF2-5A66-4F52-89E4-311818F4B96C}" srcOrd="1" destOrd="0" presId="urn:microsoft.com/office/officeart/2005/8/layout/lProcess2"/>
    <dgm:cxn modelId="{3963B2F2-8B9A-4B7C-B769-86411CFD363A}" type="presParOf" srcId="{0A8EA300-CD83-449D-8AB0-F084DCBA5285}" destId="{4A2CE1BE-38E8-4D3D-91C6-FEA24038412F}" srcOrd="2" destOrd="0" presId="urn:microsoft.com/office/officeart/2005/8/layout/lProcess2"/>
    <dgm:cxn modelId="{B09D7C7E-F1EC-4BB7-BA72-F7E9B12FA817}" type="presParOf" srcId="{4A2CE1BE-38E8-4D3D-91C6-FEA24038412F}" destId="{C3127C27-E2CD-45E9-9CD9-ED9AAA4F6723}" srcOrd="0" destOrd="0" presId="urn:microsoft.com/office/officeart/2005/8/layout/lProcess2"/>
    <dgm:cxn modelId="{E53659A7-257D-4547-95FA-76BAF55578BA}" type="presParOf" srcId="{4A2CE1BE-38E8-4D3D-91C6-FEA24038412F}" destId="{5F5BB81E-1BFE-4F46-96E3-C61DCB145733}" srcOrd="1" destOrd="0" presId="urn:microsoft.com/office/officeart/2005/8/layout/lProcess2"/>
    <dgm:cxn modelId="{2E85136B-25CE-4D8F-9DC9-0D0EC9ECAFB3}" type="presParOf" srcId="{4A2CE1BE-38E8-4D3D-91C6-FEA24038412F}" destId="{A27D47C5-9908-432E-B740-5D60B1CB57D4}" srcOrd="2" destOrd="0" presId="urn:microsoft.com/office/officeart/2005/8/layout/lProcess2"/>
    <dgm:cxn modelId="{BC07EE84-98AF-4A4D-8B77-FE508D15B556}" type="presParOf" srcId="{A27D47C5-9908-432E-B740-5D60B1CB57D4}" destId="{1F86CD33-455A-48CA-BFED-1F2BFA015D1B}" srcOrd="0" destOrd="0" presId="urn:microsoft.com/office/officeart/2005/8/layout/lProcess2"/>
    <dgm:cxn modelId="{12043DE4-E4AC-4A87-9FA7-D3C0988CC017}" type="presParOf" srcId="{1F86CD33-455A-48CA-BFED-1F2BFA015D1B}" destId="{E621D879-6722-41DC-9E75-A041E1301FEE}" srcOrd="0" destOrd="0" presId="urn:microsoft.com/office/officeart/2005/8/layout/lProcess2"/>
    <dgm:cxn modelId="{16CA85E0-2FA3-40AA-B04C-A02E91D0B4D6}" type="presParOf" srcId="{1F86CD33-455A-48CA-BFED-1F2BFA015D1B}" destId="{3AC3C91D-F1A4-4217-8ECF-BD4ADA78170C}" srcOrd="1" destOrd="0" presId="urn:microsoft.com/office/officeart/2005/8/layout/lProcess2"/>
    <dgm:cxn modelId="{8DB11FFF-F20B-4E23-B44A-6890264AF1DC}" type="presParOf" srcId="{1F86CD33-455A-48CA-BFED-1F2BFA015D1B}" destId="{E2F63F74-28A6-4805-A01E-C9C54FDAE489}" srcOrd="2" destOrd="0" presId="urn:microsoft.com/office/officeart/2005/8/layout/lProcess2"/>
    <dgm:cxn modelId="{B936ED44-9D3A-4239-A6DC-3D2E05F0C966}" type="presParOf" srcId="{1F86CD33-455A-48CA-BFED-1F2BFA015D1B}" destId="{2583D9D5-DEDB-4F47-9E4C-2D02C8538896}" srcOrd="3" destOrd="0" presId="urn:microsoft.com/office/officeart/2005/8/layout/lProcess2"/>
    <dgm:cxn modelId="{C8DE075E-3A5D-4C90-B51D-6CA89B867AFE}" type="presParOf" srcId="{1F86CD33-455A-48CA-BFED-1F2BFA015D1B}" destId="{51862473-1A4D-456A-B71F-DE485B773161}" srcOrd="4" destOrd="0" presId="urn:microsoft.com/office/officeart/2005/8/layout/lProcess2"/>
    <dgm:cxn modelId="{694D0C84-F33E-48D2-813D-1BED06380ECF}" type="presParOf" srcId="{1F86CD33-455A-48CA-BFED-1F2BFA015D1B}" destId="{8396B702-5214-4BD9-880A-1BC15BC5AB78}" srcOrd="5" destOrd="0" presId="urn:microsoft.com/office/officeart/2005/8/layout/lProcess2"/>
    <dgm:cxn modelId="{84220F10-F6A9-4739-9E28-23B528F4FF42}" type="presParOf" srcId="{1F86CD33-455A-48CA-BFED-1F2BFA015D1B}" destId="{AD48289D-1A3B-42C7-BB35-F602A0ED6003}" srcOrd="6" destOrd="0" presId="urn:microsoft.com/office/officeart/2005/8/layout/lProcess2"/>
    <dgm:cxn modelId="{45A8A0A8-91A0-494F-9542-E367EF23DDC4}" type="presParOf" srcId="{0A8EA300-CD83-449D-8AB0-F084DCBA5285}" destId="{8F99BBEB-88C4-4C9B-9E1F-E12416EAFB2C}" srcOrd="3" destOrd="0" presId="urn:microsoft.com/office/officeart/2005/8/layout/lProcess2"/>
    <dgm:cxn modelId="{50391E8C-4A1D-4BA1-9F86-BBA71CFDD150}" type="presParOf" srcId="{0A8EA300-CD83-449D-8AB0-F084DCBA5285}" destId="{28DB73F5-D791-457C-A065-F7796E26D7AE}" srcOrd="4" destOrd="0" presId="urn:microsoft.com/office/officeart/2005/8/layout/lProcess2"/>
    <dgm:cxn modelId="{CF5C8D6D-9B26-40FE-807B-1B74ACD26638}" type="presParOf" srcId="{28DB73F5-D791-457C-A065-F7796E26D7AE}" destId="{34ED1E57-09FB-4857-B73C-5F9C01BF1EA5}" srcOrd="0" destOrd="0" presId="urn:microsoft.com/office/officeart/2005/8/layout/lProcess2"/>
    <dgm:cxn modelId="{16481F3E-C0E2-4DC2-B2CB-B357359A0225}" type="presParOf" srcId="{28DB73F5-D791-457C-A065-F7796E26D7AE}" destId="{6F6950B7-067C-4DC9-AA35-ADD50BE40FDA}" srcOrd="1" destOrd="0" presId="urn:microsoft.com/office/officeart/2005/8/layout/lProcess2"/>
    <dgm:cxn modelId="{85E0E7A3-74AA-40ED-8B96-7A31B46B68CD}" type="presParOf" srcId="{28DB73F5-D791-457C-A065-F7796E26D7AE}" destId="{7F8CD28F-8654-4393-A446-ECDB700693E5}" srcOrd="2" destOrd="0" presId="urn:microsoft.com/office/officeart/2005/8/layout/lProcess2"/>
    <dgm:cxn modelId="{B5CD2B9A-3F23-4C77-B2BE-4C21E48FA514}" type="presParOf" srcId="{7F8CD28F-8654-4393-A446-ECDB700693E5}" destId="{B7B54550-94BF-4F9F-9C55-C00285FEBF5F}" srcOrd="0" destOrd="0" presId="urn:microsoft.com/office/officeart/2005/8/layout/lProcess2"/>
    <dgm:cxn modelId="{174408A2-547F-4563-94BD-1FDF66F47AF0}" type="presParOf" srcId="{B7B54550-94BF-4F9F-9C55-C00285FEBF5F}" destId="{148ECBD2-D602-4133-A133-4C316A2BA410}" srcOrd="0" destOrd="0" presId="urn:microsoft.com/office/officeart/2005/8/layout/lProcess2"/>
    <dgm:cxn modelId="{24664E3B-8107-466D-885E-9668021AFD71}" type="presParOf" srcId="{B7B54550-94BF-4F9F-9C55-C00285FEBF5F}" destId="{578C658F-99B9-4A9E-8E80-3944E2E4F69F}" srcOrd="1" destOrd="0" presId="urn:microsoft.com/office/officeart/2005/8/layout/lProcess2"/>
    <dgm:cxn modelId="{018E2033-86F5-4315-953F-34E361672FE2}" type="presParOf" srcId="{B7B54550-94BF-4F9F-9C55-C00285FEBF5F}" destId="{96595682-7F78-4E9B-A0D6-FFD2A8AA4558}" srcOrd="2"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36EE130-84B3-4417-ABB0-8F449EAA5CFA}">
      <dsp:nvSpPr>
        <dsp:cNvPr id="0" name=""/>
        <dsp:cNvSpPr/>
      </dsp:nvSpPr>
      <dsp:spPr>
        <a:xfrm>
          <a:off x="0" y="0"/>
          <a:ext cx="3434551" cy="4184333"/>
        </a:xfrm>
        <a:prstGeom prst="roundRect">
          <a:avLst>
            <a:gd name="adj" fmla="val 10000"/>
          </a:avLst>
        </a:prstGeom>
        <a:solidFill>
          <a:schemeClr val="accent1"/>
        </a:solidFill>
        <a:ln>
          <a:noFill/>
        </a:ln>
        <a:effectLst/>
      </dsp:spPr>
      <dsp:style>
        <a:lnRef idx="0">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a:solidFill>
                <a:srgbClr val="FFFFFF"/>
              </a:solidFill>
              <a:latin typeface="Arial" panose="020B0604020202020204" pitchFamily="34" charset="0"/>
              <a:cs typeface="Arial" panose="020B0604020202020204" pitchFamily="34" charset="0"/>
            </a:rPr>
            <a:t>IDENTIFY</a:t>
          </a:r>
        </a:p>
      </dsp:txBody>
      <dsp:txXfrm>
        <a:off x="0" y="0"/>
        <a:ext cx="3434551" cy="1255299"/>
      </dsp:txXfrm>
    </dsp:sp>
    <dsp:sp modelId="{713A5A28-14FB-49FA-A4F1-D74A18B014DE}">
      <dsp:nvSpPr>
        <dsp:cNvPr id="0" name=""/>
        <dsp:cNvSpPr/>
      </dsp:nvSpPr>
      <dsp:spPr>
        <a:xfrm>
          <a:off x="344776" y="1255657"/>
          <a:ext cx="2747640" cy="822053"/>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cs typeface="Arial" panose="020B0604020202020204" pitchFamily="34" charset="0"/>
            </a:rPr>
            <a:t>On-Airport Impacts</a:t>
          </a:r>
        </a:p>
      </dsp:txBody>
      <dsp:txXfrm>
        <a:off x="368853" y="1279734"/>
        <a:ext cx="2699486" cy="773899"/>
      </dsp:txXfrm>
    </dsp:sp>
    <dsp:sp modelId="{018FAC9B-80FB-406A-AA98-F7F36904A55B}">
      <dsp:nvSpPr>
        <dsp:cNvPr id="0" name=""/>
        <dsp:cNvSpPr/>
      </dsp:nvSpPr>
      <dsp:spPr>
        <a:xfrm>
          <a:off x="344776" y="2204181"/>
          <a:ext cx="2747640" cy="822053"/>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ea typeface="+mn-ea"/>
              <a:cs typeface="Arial" panose="020B0604020202020204" pitchFamily="34" charset="0"/>
            </a:rPr>
            <a:t>Visitor Spending Impacts</a:t>
          </a:r>
        </a:p>
      </dsp:txBody>
      <dsp:txXfrm>
        <a:off x="368853" y="2228258"/>
        <a:ext cx="2699486" cy="773899"/>
      </dsp:txXfrm>
    </dsp:sp>
    <dsp:sp modelId="{2D9D6C0C-7868-4342-82FF-3FA17A160268}">
      <dsp:nvSpPr>
        <dsp:cNvPr id="0" name=""/>
        <dsp:cNvSpPr/>
      </dsp:nvSpPr>
      <dsp:spPr>
        <a:xfrm>
          <a:off x="344776" y="3152704"/>
          <a:ext cx="2747640" cy="822053"/>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ea typeface="+mn-ea"/>
              <a:cs typeface="Arial" panose="020B0604020202020204" pitchFamily="34" charset="0"/>
            </a:rPr>
            <a:t>Freight/Cargo Impacts</a:t>
          </a:r>
        </a:p>
      </dsp:txBody>
      <dsp:txXfrm>
        <a:off x="368853" y="3176781"/>
        <a:ext cx="2699486" cy="773899"/>
      </dsp:txXfrm>
    </dsp:sp>
    <dsp:sp modelId="{C3127C27-E2CD-45E9-9CD9-ED9AAA4F6723}">
      <dsp:nvSpPr>
        <dsp:cNvPr id="0" name=""/>
        <dsp:cNvSpPr/>
      </dsp:nvSpPr>
      <dsp:spPr>
        <a:xfrm>
          <a:off x="3693463" y="0"/>
          <a:ext cx="3434551" cy="4184333"/>
        </a:xfrm>
        <a:prstGeom prst="roundRect">
          <a:avLst>
            <a:gd name="adj" fmla="val 10000"/>
          </a:avLst>
        </a:prstGeom>
        <a:solidFill>
          <a:schemeClr val="tx2"/>
        </a:solidFill>
        <a:ln>
          <a:noFill/>
        </a:ln>
        <a:effectLst/>
      </dsp:spPr>
      <dsp:style>
        <a:lnRef idx="0">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a:solidFill>
                <a:srgbClr val="FFFFFF"/>
              </a:solidFill>
              <a:latin typeface="Arial" panose="020B0604020202020204" pitchFamily="34" charset="0"/>
              <a:cs typeface="Arial" panose="020B0604020202020204" pitchFamily="34" charset="0"/>
            </a:rPr>
            <a:t>CALCULATE</a:t>
          </a:r>
        </a:p>
      </dsp:txBody>
      <dsp:txXfrm>
        <a:off x="3693463" y="0"/>
        <a:ext cx="3434551" cy="1255299"/>
      </dsp:txXfrm>
    </dsp:sp>
    <dsp:sp modelId="{E621D879-6722-41DC-9E75-A041E1301FEE}">
      <dsp:nvSpPr>
        <dsp:cNvPr id="0" name=""/>
        <dsp:cNvSpPr/>
      </dsp:nvSpPr>
      <dsp:spPr>
        <a:xfrm>
          <a:off x="4036918" y="1255402"/>
          <a:ext cx="2747640" cy="609568"/>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b="1" kern="1200">
              <a:solidFill>
                <a:schemeClr val="accent3"/>
              </a:solidFill>
              <a:latin typeface="Arial" panose="020B0604020202020204" pitchFamily="34" charset="0"/>
              <a:ea typeface="+mn-ea"/>
              <a:cs typeface="Arial" panose="020B0604020202020204" pitchFamily="34" charset="0"/>
            </a:rPr>
            <a:t>Total Jobs</a:t>
          </a:r>
        </a:p>
      </dsp:txBody>
      <dsp:txXfrm>
        <a:off x="4054772" y="1273256"/>
        <a:ext cx="2711932" cy="573860"/>
      </dsp:txXfrm>
    </dsp:sp>
    <dsp:sp modelId="{E2F63F74-28A6-4805-A01E-C9C54FDAE489}">
      <dsp:nvSpPr>
        <dsp:cNvPr id="0" name=""/>
        <dsp:cNvSpPr/>
      </dsp:nvSpPr>
      <dsp:spPr>
        <a:xfrm>
          <a:off x="4036918" y="1958750"/>
          <a:ext cx="2747640" cy="609568"/>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b="1" kern="1200">
              <a:solidFill>
                <a:schemeClr val="accent3"/>
              </a:solidFill>
              <a:latin typeface="Arial" panose="020B0604020202020204" pitchFamily="34" charset="0"/>
              <a:ea typeface="+mn-ea"/>
              <a:cs typeface="Arial" panose="020B0604020202020204" pitchFamily="34" charset="0"/>
            </a:rPr>
            <a:t>Payroll</a:t>
          </a:r>
        </a:p>
      </dsp:txBody>
      <dsp:txXfrm>
        <a:off x="4054772" y="1976604"/>
        <a:ext cx="2711932" cy="573860"/>
      </dsp:txXfrm>
    </dsp:sp>
    <dsp:sp modelId="{51862473-1A4D-456A-B71F-DE485B773161}">
      <dsp:nvSpPr>
        <dsp:cNvPr id="0" name=""/>
        <dsp:cNvSpPr/>
      </dsp:nvSpPr>
      <dsp:spPr>
        <a:xfrm>
          <a:off x="4036918" y="3345586"/>
          <a:ext cx="2747640" cy="609568"/>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b="1" kern="1200">
              <a:solidFill>
                <a:schemeClr val="accent3"/>
              </a:solidFill>
              <a:latin typeface="Arial" panose="020B0604020202020204" pitchFamily="34" charset="0"/>
              <a:ea typeface="+mn-ea"/>
              <a:cs typeface="Arial" panose="020B0604020202020204" pitchFamily="34" charset="0"/>
            </a:rPr>
            <a:t>Business Revenue</a:t>
          </a:r>
        </a:p>
      </dsp:txBody>
      <dsp:txXfrm>
        <a:off x="4054772" y="3363440"/>
        <a:ext cx="2711932" cy="573860"/>
      </dsp:txXfrm>
    </dsp:sp>
    <dsp:sp modelId="{AD48289D-1A3B-42C7-BB35-F602A0ED6003}">
      <dsp:nvSpPr>
        <dsp:cNvPr id="0" name=""/>
        <dsp:cNvSpPr/>
      </dsp:nvSpPr>
      <dsp:spPr>
        <a:xfrm>
          <a:off x="4036918" y="2654251"/>
          <a:ext cx="2747640" cy="609568"/>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b="1" kern="1200">
              <a:solidFill>
                <a:schemeClr val="accent3"/>
              </a:solidFill>
              <a:latin typeface="Arial" panose="020B0604020202020204" pitchFamily="34" charset="0"/>
              <a:ea typeface="+mn-ea"/>
              <a:cs typeface="Arial" panose="020B0604020202020204" pitchFamily="34" charset="0"/>
            </a:rPr>
            <a:t>Value Added</a:t>
          </a:r>
        </a:p>
      </dsp:txBody>
      <dsp:txXfrm>
        <a:off x="4054772" y="2672105"/>
        <a:ext cx="2711932" cy="573860"/>
      </dsp:txXfrm>
    </dsp:sp>
    <dsp:sp modelId="{34ED1E57-09FB-4857-B73C-5F9C01BF1EA5}">
      <dsp:nvSpPr>
        <dsp:cNvPr id="0" name=""/>
        <dsp:cNvSpPr/>
      </dsp:nvSpPr>
      <dsp:spPr>
        <a:xfrm>
          <a:off x="7386926" y="0"/>
          <a:ext cx="3434551" cy="4184333"/>
        </a:xfrm>
        <a:prstGeom prst="roundRect">
          <a:avLst>
            <a:gd name="adj" fmla="val 10000"/>
          </a:avLst>
        </a:prstGeom>
        <a:solidFill>
          <a:schemeClr val="bg1"/>
        </a:solidFill>
        <a:ln>
          <a:noFill/>
        </a:ln>
        <a:effectLst/>
      </dsp:spPr>
      <dsp:style>
        <a:lnRef idx="0">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a:solidFill>
                <a:srgbClr val="FFFFFF"/>
              </a:solidFill>
              <a:latin typeface="Arial" panose="020B0604020202020204" pitchFamily="34" charset="0"/>
              <a:cs typeface="Arial" panose="020B0604020202020204" pitchFamily="34" charset="0"/>
            </a:rPr>
            <a:t>QUANTIFY QUALIFY</a:t>
          </a:r>
        </a:p>
      </dsp:txBody>
      <dsp:txXfrm>
        <a:off x="7386926" y="0"/>
        <a:ext cx="3434551" cy="1255299"/>
      </dsp:txXfrm>
    </dsp:sp>
    <dsp:sp modelId="{148ECBD2-D602-4133-A133-4C316A2BA410}">
      <dsp:nvSpPr>
        <dsp:cNvPr id="0" name=""/>
        <dsp:cNvSpPr/>
      </dsp:nvSpPr>
      <dsp:spPr>
        <a:xfrm>
          <a:off x="7729061" y="1256525"/>
          <a:ext cx="2747640" cy="1261633"/>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ea typeface="+mn-ea"/>
              <a:cs typeface="Arial" panose="020B0604020202020204" pitchFamily="34" charset="0"/>
            </a:rPr>
            <a:t>Net Economic Contributions</a:t>
          </a:r>
        </a:p>
      </dsp:txBody>
      <dsp:txXfrm>
        <a:off x="7766013" y="1293477"/>
        <a:ext cx="2673736" cy="1187729"/>
      </dsp:txXfrm>
    </dsp:sp>
    <dsp:sp modelId="{96595682-7F78-4E9B-A0D6-FFD2A8AA4558}">
      <dsp:nvSpPr>
        <dsp:cNvPr id="0" name=""/>
        <dsp:cNvSpPr/>
      </dsp:nvSpPr>
      <dsp:spPr>
        <a:xfrm>
          <a:off x="7729061" y="2712256"/>
          <a:ext cx="2747640" cy="1261633"/>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ea typeface="+mn-ea"/>
              <a:cs typeface="Arial" panose="020B0604020202020204" pitchFamily="34" charset="0"/>
            </a:rPr>
            <a:t>Other Economic Impacts </a:t>
          </a:r>
          <a:br>
            <a:rPr lang="en-US" sz="2000" b="1" kern="1200">
              <a:solidFill>
                <a:schemeClr val="accent3"/>
              </a:solidFill>
              <a:latin typeface="Arial" panose="020B0604020202020204" pitchFamily="34" charset="0"/>
              <a:ea typeface="+mn-ea"/>
              <a:cs typeface="Arial" panose="020B0604020202020204" pitchFamily="34" charset="0"/>
            </a:rPr>
          </a:br>
          <a:r>
            <a:rPr lang="en-US" sz="2000" b="1" kern="1200">
              <a:solidFill>
                <a:schemeClr val="accent3"/>
              </a:solidFill>
              <a:latin typeface="Arial" panose="020B0604020202020204" pitchFamily="34" charset="0"/>
              <a:ea typeface="+mn-ea"/>
              <a:cs typeface="Arial" panose="020B0604020202020204" pitchFamily="34" charset="0"/>
            </a:rPr>
            <a:t>(Case Studies)</a:t>
          </a:r>
        </a:p>
      </dsp:txBody>
      <dsp:txXfrm>
        <a:off x="7766013" y="2749208"/>
        <a:ext cx="2673736" cy="1187729"/>
      </dsp:txXfrm>
    </dsp:sp>
  </dsp:spTree>
</dsp:drawing>
</file>

<file path=ppt/diagrams/layout1.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69A6AF00-8C50-486F-876A-3A9016D272B8}" type="datetimeFigureOut">
              <a:rPr lang="en-US" smtClean="0"/>
              <a:t>4/20/2021</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1A51EB46-3F39-4449-A33F-BB4EB324AA30}" type="slidenum">
              <a:rPr lang="en-US" smtClean="0"/>
              <a:t>‹#›</a:t>
            </a:fld>
            <a:endParaRPr lang="en-US"/>
          </a:p>
        </p:txBody>
      </p:sp>
    </p:spTree>
    <p:extLst>
      <p:ext uri="{BB962C8B-B14F-4D97-AF65-F5344CB8AC3E}">
        <p14:creationId xmlns:p14="http://schemas.microsoft.com/office/powerpoint/2010/main" val="6720135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 Tennessee Department of Transportation (TDOT) Aeronautics Division teamed with Kimley-Horn, EBP, and Garver, LLC to develop the Tennessee Aviation Economic Impact Study. The Tennessee Aviation Economic Impact Study was conducted in concert with the Tennessee Aviation System Plan (TASP). Both studies used data collected during or for Calendar Year 2019. For that reason, this study largely does not incorporate any impacts from the COVID-19 Pandemic, and presents the findings of Tennessee’s aviation system as of 2019.</a:t>
            </a:r>
          </a:p>
        </p:txBody>
      </p:sp>
      <p:sp>
        <p:nvSpPr>
          <p:cNvPr id="4" name="Slide Number Placeholder 3"/>
          <p:cNvSpPr>
            <a:spLocks noGrp="1"/>
          </p:cNvSpPr>
          <p:nvPr>
            <p:ph type="sldNum" sz="quarter" idx="5"/>
          </p:nvPr>
        </p:nvSpPr>
        <p:spPr/>
        <p:txBody>
          <a:bodyPr/>
          <a:lstStyle/>
          <a:p>
            <a:fld id="{1A51EB46-3F39-4449-A33F-BB4EB324AA30}" type="slidenum">
              <a:rPr lang="en-US" smtClean="0"/>
              <a:t>1</a:t>
            </a:fld>
            <a:endParaRPr lang="en-US"/>
          </a:p>
        </p:txBody>
      </p:sp>
    </p:spTree>
    <p:extLst>
      <p:ext uri="{BB962C8B-B14F-4D97-AF65-F5344CB8AC3E}">
        <p14:creationId xmlns:p14="http://schemas.microsoft.com/office/powerpoint/2010/main" val="29001118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following sections provide an overview and explanation of the different categories of economic impact, including on-airport activity, visitor spending, and freight/cargo impacts</a:t>
            </a:r>
          </a:p>
        </p:txBody>
      </p:sp>
      <p:sp>
        <p:nvSpPr>
          <p:cNvPr id="4" name="Slide Number Placeholder 3"/>
          <p:cNvSpPr>
            <a:spLocks noGrp="1"/>
          </p:cNvSpPr>
          <p:nvPr>
            <p:ph type="sldNum" sz="quarter" idx="5"/>
          </p:nvPr>
        </p:nvSpPr>
        <p:spPr/>
        <p:txBody>
          <a:bodyPr/>
          <a:lstStyle/>
          <a:p>
            <a:fld id="{1A51EB46-3F39-4449-A33F-BB4EB324AA30}" type="slidenum">
              <a:rPr lang="en-US" smtClean="0"/>
              <a:t>11</a:t>
            </a:fld>
            <a:endParaRPr lang="en-US"/>
          </a:p>
        </p:txBody>
      </p:sp>
    </p:spTree>
    <p:extLst>
      <p:ext uri="{BB962C8B-B14F-4D97-AF65-F5344CB8AC3E}">
        <p14:creationId xmlns:p14="http://schemas.microsoft.com/office/powerpoint/2010/main" val="21468895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On-airport impacts are generated by activities conducted by airport administration including owners, managers, and sponsors, on-airport business tenants with employees working on airport property, and capital improvement expenditures. To ensure the study results are more representative of average capital spending impacts, the amount of capital improvements over multiple years are averaged to “smooth out” any years of particularly high or low expenditures to create a profile of an “average” spending year. Additional expenditures were gathered through the airport tenant survey, in which tenants were asked if they had paid for capital improvements such as building out concession space or constructing a hangar. IMPLAN regional relationships between construction revenues and jobs, payroll, and value added were used to develop the full profile of direct impacts resulting from capital expenditures on construction.</a:t>
            </a:r>
          </a:p>
        </p:txBody>
      </p:sp>
      <p:sp>
        <p:nvSpPr>
          <p:cNvPr id="4" name="Slide Number Placeholder 3"/>
          <p:cNvSpPr>
            <a:spLocks noGrp="1"/>
          </p:cNvSpPr>
          <p:nvPr>
            <p:ph type="sldNum" sz="quarter" idx="5"/>
          </p:nvPr>
        </p:nvSpPr>
        <p:spPr/>
        <p:txBody>
          <a:bodyPr/>
          <a:lstStyle/>
          <a:p>
            <a:fld id="{1A51EB46-3F39-4449-A33F-BB4EB324AA30}" type="slidenum">
              <a:rPr lang="en-US" smtClean="0"/>
              <a:t>12</a:t>
            </a:fld>
            <a:endParaRPr lang="en-US"/>
          </a:p>
        </p:txBody>
      </p:sp>
    </p:spTree>
    <p:extLst>
      <p:ext uri="{BB962C8B-B14F-4D97-AF65-F5344CB8AC3E}">
        <p14:creationId xmlns:p14="http://schemas.microsoft.com/office/powerpoint/2010/main" val="19117034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Air visitors arrived by scheduled airline service through one of Tennessee’s commercial service airports with service in 2019 and by GA aircraft at all 78 study airports. The visitor spending analysis looks specifically at visitors to Tennessee from out of state or international locations, as these travelers bring new money into the state’s economy. The analysis also removes transit passengers who connect through a Tennessee airport on their way to another final destination. </a:t>
            </a:r>
          </a:p>
          <a:p>
            <a:endParaRPr lang="en-US" sz="1200">
              <a:solidFill>
                <a:srgbClr val="4F5657"/>
              </a:solidFill>
              <a:latin typeface="Trebuchet MS"/>
              <a:cs typeface="Trebuchet M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a:solidFill>
                  <a:srgbClr val="4F5657"/>
                </a:solidFill>
                <a:latin typeface="Trebuchet MS"/>
                <a:cs typeface="Trebuchet MS"/>
              </a:rPr>
              <a:t>Spending </a:t>
            </a:r>
            <a:r>
              <a:rPr lang="en-US" sz="1200" spc="-5">
                <a:solidFill>
                  <a:srgbClr val="4F5657"/>
                </a:solidFill>
                <a:latin typeface="Trebuchet MS"/>
                <a:cs typeface="Trebuchet MS"/>
              </a:rPr>
              <a:t>estimates </a:t>
            </a:r>
            <a:r>
              <a:rPr lang="en-US" sz="1200">
                <a:solidFill>
                  <a:srgbClr val="4F5657"/>
                </a:solidFill>
                <a:latin typeface="Trebuchet MS"/>
                <a:cs typeface="Trebuchet MS"/>
              </a:rPr>
              <a:t>for visitors </a:t>
            </a:r>
            <a:r>
              <a:rPr lang="en-US" sz="1200" spc="-5">
                <a:solidFill>
                  <a:srgbClr val="4F5657"/>
                </a:solidFill>
                <a:latin typeface="Trebuchet MS"/>
                <a:cs typeface="Trebuchet MS"/>
              </a:rPr>
              <a:t>using commercial </a:t>
            </a:r>
            <a:r>
              <a:rPr lang="en-US" sz="1200">
                <a:solidFill>
                  <a:srgbClr val="4F5657"/>
                </a:solidFill>
                <a:latin typeface="Trebuchet MS"/>
                <a:cs typeface="Trebuchet MS"/>
              </a:rPr>
              <a:t>or GA </a:t>
            </a:r>
            <a:r>
              <a:rPr lang="en-US" sz="1200" spc="-5">
                <a:solidFill>
                  <a:srgbClr val="4F5657"/>
                </a:solidFill>
                <a:latin typeface="Trebuchet MS"/>
                <a:cs typeface="Trebuchet MS"/>
              </a:rPr>
              <a:t>airports were developed through information obtained from airport passenger </a:t>
            </a:r>
            <a:r>
              <a:rPr lang="en-US" sz="1200">
                <a:solidFill>
                  <a:srgbClr val="4F5657"/>
                </a:solidFill>
                <a:latin typeface="Trebuchet MS"/>
                <a:cs typeface="Trebuchet MS"/>
              </a:rPr>
              <a:t>surveys as well as</a:t>
            </a:r>
            <a:r>
              <a:rPr lang="en-US" sz="1200" spc="-5">
                <a:solidFill>
                  <a:srgbClr val="4F5657"/>
                </a:solidFill>
                <a:latin typeface="Trebuchet MS"/>
                <a:cs typeface="Trebuchet MS"/>
              </a:rPr>
              <a:t> third-party data providers (such as local/state  tourism agencies)</a:t>
            </a:r>
            <a:r>
              <a:rPr lang="en-US" sz="1200">
                <a:solidFill>
                  <a:srgbClr val="4F5657"/>
                </a:solidFill>
                <a:latin typeface="Trebuchet MS"/>
                <a:cs typeface="Trebuchet MS"/>
              </a:rPr>
              <a:t>.</a:t>
            </a:r>
            <a:endParaRPr lang="en-US" sz="1200" spc="-5">
              <a:solidFill>
                <a:srgbClr val="4F5657"/>
              </a:solidFill>
              <a:latin typeface="Trebuchet MS"/>
              <a:cs typeface="Trebuchet MS"/>
            </a:endParaRP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13</a:t>
            </a:fld>
            <a:endParaRPr lang="en-US"/>
          </a:p>
        </p:txBody>
      </p:sp>
    </p:spTree>
    <p:extLst>
      <p:ext uri="{BB962C8B-B14F-4D97-AF65-F5344CB8AC3E}">
        <p14:creationId xmlns:p14="http://schemas.microsoft.com/office/powerpoint/2010/main" val="22487546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addition to individual airport economic impacts, the economic impact of cargo/freight analysis quantifies the off-airport activities supported by air cargo services at Tennessee’s airports. Cargo/freight’s “off-airport-related impacts” are the business revenue earned due to these long-distance sales, and the subsequent jobs, payroll, and value added attributable to those sales. These impacts are earned by a wide range of manufacturing, agricultural, and other companies who rely on Tennessee’s airports to ship products out-of-state.</a:t>
            </a:r>
          </a:p>
          <a:p>
            <a:endParaRPr lang="en-US"/>
          </a:p>
          <a:p>
            <a:r>
              <a:rPr lang="en-US"/>
              <a:t>The analysis used data from several sources regarding air cargo freight and industry sector relationships, including: the U.S. Census Bureau’s Foreign Trade Division (collected by </a:t>
            </a:r>
            <a:r>
              <a:rPr lang="en-US" err="1"/>
              <a:t>WISERTrade</a:t>
            </a:r>
            <a:r>
              <a:rPr lang="en-US"/>
              <a:t>) and the Freight Analysis Framework (FAF), as well as county-level economic output by industry sectors, assembled by IMPLAN from federal sources (primarily the U.S. Bureau of Economic Analysis [BEA]). The analysis showed that the top Tennessee industries that are reliant on air cargo include precision instruments and electronics which rely on air cargo transport outside of Tennessee and generate additional economic impacts not quantified at the airport level.</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14</a:t>
            </a:fld>
            <a:endParaRPr lang="en-US"/>
          </a:p>
        </p:txBody>
      </p:sp>
    </p:spTree>
    <p:extLst>
      <p:ext uri="{BB962C8B-B14F-4D97-AF65-F5344CB8AC3E}">
        <p14:creationId xmlns:p14="http://schemas.microsoft.com/office/powerpoint/2010/main" val="20015419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results of the off-airport cargo/freight analysis show that, overall, air cargo services at Tennessee airports support over 82,000 off-airport jobs in the state and generate more than $19 billion in business revenue. The jobs and business revenue attributable to off-airport air cargo are separate from the jobs and business revenue supported by on-airport air cargo companies. These companies contribute to an individual airport’s economic impact to the state, whereas off-airport cargo/freight economic impacts are calculated on a regional and statewide basis. </a:t>
            </a:r>
          </a:p>
          <a:p>
            <a:endParaRPr lang="en-US"/>
          </a:p>
          <a:p>
            <a:r>
              <a:rPr lang="en-US"/>
              <a:t>This figure shows the breakdown of cargo impacts by region; these impacts are based on the locations of industries that rely on air cargo and not the location of airports.</a:t>
            </a:r>
          </a:p>
        </p:txBody>
      </p:sp>
      <p:sp>
        <p:nvSpPr>
          <p:cNvPr id="4" name="Slide Number Placeholder 3"/>
          <p:cNvSpPr>
            <a:spLocks noGrp="1"/>
          </p:cNvSpPr>
          <p:nvPr>
            <p:ph type="sldNum" sz="quarter" idx="5"/>
          </p:nvPr>
        </p:nvSpPr>
        <p:spPr/>
        <p:txBody>
          <a:bodyPr/>
          <a:lstStyle/>
          <a:p>
            <a:fld id="{1A51EB46-3F39-4449-A33F-BB4EB324AA30}" type="slidenum">
              <a:rPr lang="en-US" smtClean="0"/>
              <a:t>15</a:t>
            </a:fld>
            <a:endParaRPr lang="en-US"/>
          </a:p>
        </p:txBody>
      </p:sp>
    </p:spTree>
    <p:extLst>
      <p:ext uri="{BB962C8B-B14F-4D97-AF65-F5344CB8AC3E}">
        <p14:creationId xmlns:p14="http://schemas.microsoft.com/office/powerpoint/2010/main" val="20618329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 following section summarizes the economic impacts by type of economic impact expressed in terms of jobs, payroll, value added, and business revenue. </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16</a:t>
            </a:fld>
            <a:endParaRPr lang="en-US"/>
          </a:p>
        </p:txBody>
      </p:sp>
    </p:spTree>
    <p:extLst>
      <p:ext uri="{BB962C8B-B14F-4D97-AF65-F5344CB8AC3E}">
        <p14:creationId xmlns:p14="http://schemas.microsoft.com/office/powerpoint/2010/main" val="3347975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At the statewide level, the 78 Tennessee airports support 220,936 jobs earning $13 billion in payroll, contribute $21 billion in value added, and generate a total economic output of $40 billion. This includes a total off-airport cargo/freight impact of $19 billion.</a:t>
            </a:r>
          </a:p>
          <a:p>
            <a:endParaRPr lang="en-US" dirty="0"/>
          </a:p>
        </p:txBody>
      </p:sp>
      <p:sp>
        <p:nvSpPr>
          <p:cNvPr id="4" name="Slide Number Placeholder 3"/>
          <p:cNvSpPr>
            <a:spLocks noGrp="1"/>
          </p:cNvSpPr>
          <p:nvPr>
            <p:ph type="sldNum" sz="quarter" idx="5"/>
          </p:nvPr>
        </p:nvSpPr>
        <p:spPr/>
        <p:txBody>
          <a:bodyPr/>
          <a:lstStyle/>
          <a:p>
            <a:fld id="{1A51EB46-3F39-4449-A33F-BB4EB324AA30}" type="slidenum">
              <a:rPr lang="en-US" smtClean="0"/>
              <a:t>17</a:t>
            </a:fld>
            <a:endParaRPr lang="en-US"/>
          </a:p>
        </p:txBody>
      </p:sp>
    </p:spTree>
    <p:extLst>
      <p:ext uri="{BB962C8B-B14F-4D97-AF65-F5344CB8AC3E}">
        <p14:creationId xmlns:p14="http://schemas.microsoft.com/office/powerpoint/2010/main" val="31542862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Region 2 created 18,087 jobs earning $1.0 billion in payroll, contributed $1.6 billion in value added, and generated a total economic output of $3.5 billion.</a:t>
            </a:r>
          </a:p>
        </p:txBody>
      </p:sp>
      <p:sp>
        <p:nvSpPr>
          <p:cNvPr id="4" name="Slide Number Placeholder 3"/>
          <p:cNvSpPr>
            <a:spLocks noGrp="1"/>
          </p:cNvSpPr>
          <p:nvPr>
            <p:ph type="sldNum" sz="quarter" idx="5"/>
          </p:nvPr>
        </p:nvSpPr>
        <p:spPr/>
        <p:txBody>
          <a:bodyPr/>
          <a:lstStyle/>
          <a:p>
            <a:fld id="{1A51EB46-3F39-4449-A33F-BB4EB324AA30}" type="slidenum">
              <a:rPr lang="en-US" smtClean="0"/>
              <a:t>18</a:t>
            </a:fld>
            <a:endParaRPr lang="en-US"/>
          </a:p>
        </p:txBody>
      </p:sp>
    </p:spTree>
    <p:extLst>
      <p:ext uri="{BB962C8B-B14F-4D97-AF65-F5344CB8AC3E}">
        <p14:creationId xmlns:p14="http://schemas.microsoft.com/office/powerpoint/2010/main" val="148523209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Jackson County Airport created 3 jobs earning $126 thousand in payroll, contributed $165 thousand in value added, and generated a total economic output of $302 thousand.</a:t>
            </a:r>
          </a:p>
        </p:txBody>
      </p:sp>
      <p:sp>
        <p:nvSpPr>
          <p:cNvPr id="4" name="Slide Number Placeholder 3"/>
          <p:cNvSpPr>
            <a:spLocks noGrp="1"/>
          </p:cNvSpPr>
          <p:nvPr>
            <p:ph type="sldNum" sz="quarter" idx="5"/>
          </p:nvPr>
        </p:nvSpPr>
        <p:spPr/>
        <p:txBody>
          <a:bodyPr/>
          <a:lstStyle/>
          <a:p>
            <a:fld id="{1A51EB46-3F39-4449-A33F-BB4EB324AA30}" type="slidenum">
              <a:rPr lang="en-US" smtClean="0"/>
              <a:t>19</a:t>
            </a:fld>
            <a:endParaRPr lang="en-US"/>
          </a:p>
        </p:txBody>
      </p:sp>
    </p:spTree>
    <p:extLst>
      <p:ext uri="{BB962C8B-B14F-4D97-AF65-F5344CB8AC3E}">
        <p14:creationId xmlns:p14="http://schemas.microsoft.com/office/powerpoint/2010/main" val="34330226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Airports also generate tax revenues to state and local governments from:</a:t>
            </a:r>
          </a:p>
          <a:p>
            <a:pPr marL="171450" indent="-171450">
              <a:buFont typeface="Arial" panose="020B0604020202020204" pitchFamily="34" charset="0"/>
              <a:buChar char="•"/>
            </a:pPr>
            <a:r>
              <a:rPr lang="en-US"/>
              <a:t>Direct activities at commercial service and GA airports</a:t>
            </a:r>
          </a:p>
          <a:p>
            <a:pPr marL="171450" indent="-171450">
              <a:buFont typeface="Arial" panose="020B0604020202020204" pitchFamily="34" charset="0"/>
              <a:buChar char="•"/>
            </a:pPr>
            <a:r>
              <a:rPr lang="en-US"/>
              <a:t>First-round spending by visitors</a:t>
            </a:r>
          </a:p>
          <a:p>
            <a:pPr marL="0" indent="0">
              <a:buFont typeface="Arial" panose="020B0604020202020204" pitchFamily="34" charset="0"/>
              <a:buNone/>
            </a:pPr>
            <a:r>
              <a:rPr lang="en-US"/>
              <a:t>Multiple rounds of spending generated by supplier sales and income re-spending result in additional revenues to taxing authorities; however, this analysis only looked at direct impacts. </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20</a:t>
            </a:fld>
            <a:endParaRPr lang="en-US"/>
          </a:p>
        </p:txBody>
      </p:sp>
    </p:spTree>
    <p:extLst>
      <p:ext uri="{BB962C8B-B14F-4D97-AF65-F5344CB8AC3E}">
        <p14:creationId xmlns:p14="http://schemas.microsoft.com/office/powerpoint/2010/main" val="32682595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This study quantified the economic contributions of aviation to individual airports, regions, and statewide; summarized the benefits that airports provide to residents and businesses; and developed case studies based on the unique contributions of various organizations in the state. The economic impact provides tools to inform and educate on the vast benefits of aviation in the state. Measures of economic impact and this airport’s individual economic impact findings will be provided in the later slides. Together, the analyses of the Tennessee </a:t>
            </a:r>
            <a:r>
              <a:rPr lang="en-US" sz="1200" kern="1200">
                <a:solidFill>
                  <a:schemeClr val="tx1"/>
                </a:solidFill>
                <a:effectLst/>
                <a:latin typeface="+mn-lt"/>
                <a:ea typeface="+mn-ea"/>
                <a:cs typeface="+mn-cs"/>
              </a:rPr>
              <a:t>Aviation Economic Impact Study </a:t>
            </a:r>
            <a:r>
              <a:rPr lang="en-US"/>
              <a:t>provide a comprehensive assessment on the role and benefits of Tennessee’s airports, both in terms of numbers and telling the stories of the wide diversity of contributions that airports make to Tennessee.</a:t>
            </a:r>
          </a:p>
        </p:txBody>
      </p:sp>
      <p:sp>
        <p:nvSpPr>
          <p:cNvPr id="4" name="Slide Number Placeholder 3"/>
          <p:cNvSpPr>
            <a:spLocks noGrp="1"/>
          </p:cNvSpPr>
          <p:nvPr>
            <p:ph type="sldNum" sz="quarter" idx="5"/>
          </p:nvPr>
        </p:nvSpPr>
        <p:spPr/>
        <p:txBody>
          <a:bodyPr/>
          <a:lstStyle/>
          <a:p>
            <a:fld id="{1A51EB46-3F39-4449-A33F-BB4EB324AA30}" type="slidenum">
              <a:rPr lang="en-US" smtClean="0"/>
              <a:t>2</a:t>
            </a:fld>
            <a:endParaRPr lang="en-US"/>
          </a:p>
        </p:txBody>
      </p:sp>
    </p:spTree>
    <p:extLst>
      <p:ext uri="{BB962C8B-B14F-4D97-AF65-F5344CB8AC3E}">
        <p14:creationId xmlns:p14="http://schemas.microsoft.com/office/powerpoint/2010/main" val="191311535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Tax impacts are a sub-component of on-airport and visitor spending impacts.</a:t>
            </a:r>
          </a:p>
          <a:p>
            <a:endParaRPr lang="en-US"/>
          </a:p>
          <a:p>
            <a:r>
              <a:rPr lang="en-US"/>
              <a:t>Local and state taxes attributable to Tennessee’s airports come from a variety of sources. For example, users purchase aviation fuel subject to an aviation fuel tax, and airport tenants collect sales taxes on goods sold directly to customers. Based on data collected from the Tax Foundation; the U.S. Bureau of Economic Analysis; and other federal, state, and local sources, tax impacts attributable to Tennessee’s airports were calculated to be $739 million of State tax revenue and $382 million Local tax revenue for a total tax revenue of $1.12 billion in 2019.</a:t>
            </a:r>
          </a:p>
        </p:txBody>
      </p:sp>
      <p:sp>
        <p:nvSpPr>
          <p:cNvPr id="4" name="Slide Number Placeholder 3"/>
          <p:cNvSpPr>
            <a:spLocks noGrp="1"/>
          </p:cNvSpPr>
          <p:nvPr>
            <p:ph type="sldNum" sz="quarter" idx="5"/>
          </p:nvPr>
        </p:nvSpPr>
        <p:spPr/>
        <p:txBody>
          <a:bodyPr/>
          <a:lstStyle/>
          <a:p>
            <a:fld id="{1A51EB46-3F39-4449-A33F-BB4EB324AA30}" type="slidenum">
              <a:rPr lang="en-US" smtClean="0"/>
              <a:t>21</a:t>
            </a:fld>
            <a:endParaRPr lang="en-US"/>
          </a:p>
        </p:txBody>
      </p:sp>
    </p:spTree>
    <p:extLst>
      <p:ext uri="{BB962C8B-B14F-4D97-AF65-F5344CB8AC3E}">
        <p14:creationId xmlns:p14="http://schemas.microsoft.com/office/powerpoint/2010/main" val="252784887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following section provides additional aviation benefits that are not quantified in the previous slides.</a:t>
            </a:r>
          </a:p>
        </p:txBody>
      </p:sp>
      <p:sp>
        <p:nvSpPr>
          <p:cNvPr id="4" name="Slide Number Placeholder 3"/>
          <p:cNvSpPr>
            <a:spLocks noGrp="1"/>
          </p:cNvSpPr>
          <p:nvPr>
            <p:ph type="sldNum" sz="quarter" idx="5"/>
          </p:nvPr>
        </p:nvSpPr>
        <p:spPr/>
        <p:txBody>
          <a:bodyPr/>
          <a:lstStyle/>
          <a:p>
            <a:fld id="{1A51EB46-3F39-4449-A33F-BB4EB324AA30}" type="slidenum">
              <a:rPr lang="en-US" smtClean="0"/>
              <a:t>22</a:t>
            </a:fld>
            <a:endParaRPr lang="en-US"/>
          </a:p>
        </p:txBody>
      </p:sp>
    </p:spTree>
    <p:extLst>
      <p:ext uri="{BB962C8B-B14F-4D97-AF65-F5344CB8AC3E}">
        <p14:creationId xmlns:p14="http://schemas.microsoft.com/office/powerpoint/2010/main" val="33665244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Airports contribute to Tennessee’s quality of life, safety, security, and resiliency in ways that can never be captured in dollars. The 2020 Tennessee Aviation Economic Impact Study and Tennessee Aviation System Plan (TASP) identified 10 case studies of how unique aviation programs, organizations, and activities support residents of Tennessee and aviation users around the globe. These are documented in stories summarized by topic, as well as throughout the Tennessee Aviation Economic Impact Study and TASP technical reports.</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51EB46-3F39-4449-A33F-BB4EB324AA3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455853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Airport to tailor to their specific users/stories.</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24</a:t>
            </a:fld>
            <a:endParaRPr lang="en-US"/>
          </a:p>
        </p:txBody>
      </p:sp>
    </p:spTree>
    <p:extLst>
      <p:ext uri="{BB962C8B-B14F-4D97-AF65-F5344CB8AC3E}">
        <p14:creationId xmlns:p14="http://schemas.microsoft.com/office/powerpoint/2010/main" val="220302062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final study documents for both the 2020 Tennessee Aviation Economic Impact Study and Tennessee Aviation System Plan are available online at www.tasp2040.com. The website also includes individual airport brochures that can be downloaded for all airports included in the scope of the study.</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25</a:t>
            </a:fld>
            <a:endParaRPr lang="en-US"/>
          </a:p>
        </p:txBody>
      </p:sp>
    </p:spTree>
    <p:extLst>
      <p:ext uri="{BB962C8B-B14F-4D97-AF65-F5344CB8AC3E}">
        <p14:creationId xmlns:p14="http://schemas.microsoft.com/office/powerpoint/2010/main" val="28869368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 primary objectives of the Tennessee </a:t>
            </a:r>
            <a:r>
              <a:rPr lang="en-US" sz="1200" kern="1200">
                <a:solidFill>
                  <a:schemeClr val="tx1"/>
                </a:solidFill>
                <a:effectLst/>
                <a:latin typeface="+mn-lt"/>
                <a:ea typeface="+mn-ea"/>
                <a:cs typeface="+mn-cs"/>
              </a:rPr>
              <a:t>Aviation Economic Impact Study (or EIS) </a:t>
            </a:r>
            <a:r>
              <a:rPr lang="en-US"/>
              <a:t>were to identify the key components of aviation-related economic impacts, calculate impacts using the IMPLAN economic modeling software, and quantify the economic impacts of the Tennessee aviation system. This study evaluated quantitative data in terms of net economic contributions and developed case studies based on the unique contributions of aviation to the state, especially those that contribute to the quality of life of Tennesseans. This study used data collected from 2019 and as a result shows the findings from the system in 2019, without accounting for the effects of the COVID-19 pandemic.</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3</a:t>
            </a:fld>
            <a:endParaRPr lang="en-US"/>
          </a:p>
        </p:txBody>
      </p:sp>
    </p:spTree>
    <p:extLst>
      <p:ext uri="{BB962C8B-B14F-4D97-AF65-F5344CB8AC3E}">
        <p14:creationId xmlns:p14="http://schemas.microsoft.com/office/powerpoint/2010/main" val="40013515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700" marR="473075" lvl="0" indent="0" algn="l" defTabSz="914400" rtl="0" eaLnBrk="1" fontAlgn="auto" latinLnBrk="0" hangingPunct="1">
              <a:lnSpc>
                <a:spcPts val="3020"/>
              </a:lnSpc>
              <a:spcBef>
                <a:spcPts val="480"/>
              </a:spcBef>
              <a:spcAft>
                <a:spcPts val="0"/>
              </a:spcAft>
              <a:buClrTx/>
              <a:buSzTx/>
              <a:buFont typeface="Arial"/>
              <a:buNone/>
              <a:tabLst>
                <a:tab pos="241300" algn="l"/>
              </a:tabLst>
              <a:defRPr/>
            </a:pPr>
            <a:r>
              <a:rPr kumimoji="0" lang="en-US" sz="2400" b="0" i="0" u="none" strike="noStrike" kern="1200" cap="none" spc="-10" normalizeH="0" baseline="0" noProof="0">
                <a:ln>
                  <a:noFill/>
                </a:ln>
                <a:solidFill>
                  <a:srgbClr val="4F5657"/>
                </a:solidFill>
                <a:effectLst/>
                <a:uLnTx/>
                <a:uFillTx/>
                <a:latin typeface="Trebuchet MS"/>
                <a:ea typeface="+mn-ea"/>
                <a:cs typeface="Trebuchet MS"/>
              </a:rPr>
              <a:t>The </a:t>
            </a:r>
            <a:r>
              <a:rPr lang="en-US" sz="2400"/>
              <a:t>Tennessee </a:t>
            </a:r>
            <a:r>
              <a:rPr lang="en-US" sz="2400" kern="1200">
                <a:solidFill>
                  <a:schemeClr val="tx1"/>
                </a:solidFill>
                <a:effectLst/>
                <a:latin typeface="+mn-lt"/>
                <a:ea typeface="+mn-ea"/>
                <a:cs typeface="+mn-cs"/>
              </a:rPr>
              <a:t>Aviation Economic Impact Study </a:t>
            </a:r>
            <a:r>
              <a:rPr kumimoji="0" lang="en-US" sz="2400" b="0" i="0" u="none" strike="noStrike" kern="1200" cap="none" spc="-10" normalizeH="0" baseline="0" noProof="0">
                <a:ln>
                  <a:noFill/>
                </a:ln>
                <a:solidFill>
                  <a:srgbClr val="4F5657"/>
                </a:solidFill>
                <a:effectLst/>
                <a:uLnTx/>
                <a:uFillTx/>
                <a:latin typeface="Trebuchet MS"/>
                <a:ea typeface="+mn-ea"/>
                <a:cs typeface="Trebuchet MS"/>
              </a:rPr>
              <a:t>studied 78 public-use airports across the state including:</a:t>
            </a:r>
          </a:p>
          <a:p>
            <a:pPr marL="698500" marR="473075" lvl="1" indent="-228600" defTabSz="914400">
              <a:lnSpc>
                <a:spcPts val="3020"/>
              </a:lnSpc>
              <a:spcBef>
                <a:spcPts val="480"/>
              </a:spcBef>
              <a:buFont typeface="Arial"/>
              <a:buChar char="•"/>
              <a:tabLst>
                <a:tab pos="241300" algn="l"/>
              </a:tabLst>
              <a:defRPr/>
            </a:pPr>
            <a:r>
              <a:rPr lang="en-US" sz="2400" spc="-10">
                <a:solidFill>
                  <a:srgbClr val="4F5657"/>
                </a:solidFill>
                <a:latin typeface="Trebuchet MS"/>
                <a:cs typeface="Trebuchet MS"/>
              </a:rPr>
              <a:t>74 publicly-owned airports</a:t>
            </a:r>
          </a:p>
          <a:p>
            <a:pPr marL="698500" marR="473075" lvl="1" indent="-228600" defTabSz="914400">
              <a:lnSpc>
                <a:spcPts val="3020"/>
              </a:lnSpc>
              <a:spcBef>
                <a:spcPts val="480"/>
              </a:spcBef>
              <a:buFont typeface="Arial"/>
              <a:buChar char="•"/>
              <a:tabLst>
                <a:tab pos="241300" algn="l"/>
              </a:tabLst>
              <a:defRPr/>
            </a:pPr>
            <a:r>
              <a:rPr lang="en-US" sz="2400" spc="-10">
                <a:solidFill>
                  <a:srgbClr val="4F5657"/>
                </a:solidFill>
                <a:latin typeface="Trebuchet MS"/>
                <a:cs typeface="Trebuchet MS"/>
              </a:rPr>
              <a:t>4 privately-owned airports</a:t>
            </a:r>
          </a:p>
          <a:p>
            <a:pPr marL="12700" marR="473075" lvl="0" indent="0" defTabSz="914400">
              <a:lnSpc>
                <a:spcPts val="3020"/>
              </a:lnSpc>
              <a:spcBef>
                <a:spcPts val="480"/>
              </a:spcBef>
              <a:buFont typeface="Arial"/>
              <a:buNone/>
              <a:tabLst>
                <a:tab pos="241300" algn="l"/>
              </a:tabLst>
              <a:defRPr/>
            </a:pPr>
            <a:r>
              <a:rPr kumimoji="0" lang="en-US" sz="2400" b="0" i="0" u="none" strike="noStrike" kern="1200" cap="none" spc="-10" normalizeH="0" baseline="0">
                <a:ln>
                  <a:noFill/>
                </a:ln>
                <a:solidFill>
                  <a:srgbClr val="4F5657"/>
                </a:solidFill>
                <a:effectLst/>
                <a:uLnTx/>
                <a:uFillTx/>
                <a:latin typeface="Trebuchet MS"/>
                <a:ea typeface="+mn-ea"/>
                <a:cs typeface="Trebuchet MS"/>
              </a:rPr>
              <a:t>Of these 78 airports, six are </a:t>
            </a:r>
            <a:r>
              <a:rPr kumimoji="0" lang="en-US" sz="2400" b="0" i="0" u="none" strike="noStrike" kern="1200" cap="none" spc="-10" normalizeH="0" baseline="0" noProof="0">
                <a:ln>
                  <a:noFill/>
                </a:ln>
                <a:solidFill>
                  <a:srgbClr val="4F5657"/>
                </a:solidFill>
                <a:effectLst/>
                <a:uLnTx/>
                <a:uFillTx/>
                <a:latin typeface="Trebuchet MS"/>
                <a:ea typeface="+mn-ea"/>
                <a:cs typeface="Trebuchet MS"/>
              </a:rPr>
              <a:t>Commercial </a:t>
            </a:r>
            <a:r>
              <a:rPr kumimoji="0" lang="en-US" sz="2400" b="0" i="0" u="none" strike="noStrike" kern="1200" cap="none" spc="-10" normalizeH="0" baseline="0">
                <a:ln>
                  <a:noFill/>
                </a:ln>
                <a:solidFill>
                  <a:srgbClr val="4F5657"/>
                </a:solidFill>
                <a:effectLst/>
                <a:uLnTx/>
                <a:uFillTx/>
                <a:latin typeface="Trebuchet MS"/>
                <a:ea typeface="+mn-ea"/>
                <a:cs typeface="Trebuchet MS"/>
              </a:rPr>
              <a:t>Service and 72</a:t>
            </a:r>
            <a:r>
              <a:rPr kumimoji="0" lang="en-US" sz="2400" b="0" i="0" u="none" strike="noStrike" kern="1200" cap="none" spc="-10" normalizeH="0" baseline="0" noProof="0">
                <a:ln>
                  <a:noFill/>
                </a:ln>
                <a:solidFill>
                  <a:srgbClr val="4F5657"/>
                </a:solidFill>
                <a:effectLst/>
                <a:uLnTx/>
                <a:uFillTx/>
                <a:latin typeface="Trebuchet MS"/>
                <a:ea typeface="+mn-ea"/>
                <a:cs typeface="Trebuchet MS"/>
              </a:rPr>
              <a:t> are General Aviation (GA) airports.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The 4 regions of TDOT were used for the 2020 Tennessee Aviation Economic Impact Study. Supplier purchases and income re-spending are modeled at both a regional and statewide scale to allow for presentations of regional and statewide impacts for each airport, as well as statewide impacts for the Tennessee airport system. Regional impacts of airports consist of the direct impacts plus regional multiplier impacts. These regional multiplier impacts are how money is re-spent within the region and the supplier purchases also only in that region. Statewide impacts are the same direct impacts plus multiplier effects that reflect an airport’s spending and impact throughout all of Tennessee.</a:t>
            </a:r>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4</a:t>
            </a:fld>
            <a:endParaRPr lang="en-US"/>
          </a:p>
        </p:txBody>
      </p:sp>
    </p:spTree>
    <p:extLst>
      <p:ext uri="{BB962C8B-B14F-4D97-AF65-F5344CB8AC3E}">
        <p14:creationId xmlns:p14="http://schemas.microsoft.com/office/powerpoint/2010/main" val="9233086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There are three categories that are used to describe economic impacts and derive the total impacts by airport, region, and for the state. This table presents the three categories used in the 2020 Tennessee Aviation Economic Impact Study including a definition of each. When the total economic impacts are presented, they represent the summation of the on-airport activity, visitor spending, and freight/cargo activity at each level. As a note, freight/cargo activity is an off-airport air cargo analysis that assesses the reliance of off-airport industries in Tennessee on cargo that is transported through Tennessee airports and calculates the economic contributions of this air cargo to off-airport businesses on both the statewide and regional bases. This analysis does not include the impacts of on-airport air cargo jobs, which are covered by other components of the Economic Impact Study.</a:t>
            </a:r>
          </a:p>
        </p:txBody>
      </p:sp>
      <p:sp>
        <p:nvSpPr>
          <p:cNvPr id="4" name="Slide Number Placeholder 3"/>
          <p:cNvSpPr>
            <a:spLocks noGrp="1"/>
          </p:cNvSpPr>
          <p:nvPr>
            <p:ph type="sldNum" sz="quarter" idx="5"/>
          </p:nvPr>
        </p:nvSpPr>
        <p:spPr/>
        <p:txBody>
          <a:bodyPr/>
          <a:lstStyle/>
          <a:p>
            <a:fld id="{1A51EB46-3F39-4449-A33F-BB4EB324AA30}" type="slidenum">
              <a:rPr lang="en-US" smtClean="0"/>
              <a:t>6</a:t>
            </a:fld>
            <a:endParaRPr lang="en-US"/>
          </a:p>
        </p:txBody>
      </p:sp>
    </p:spTree>
    <p:extLst>
      <p:ext uri="{BB962C8B-B14F-4D97-AF65-F5344CB8AC3E}">
        <p14:creationId xmlns:p14="http://schemas.microsoft.com/office/powerpoint/2010/main" val="31212132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 economic impact of airports are expressed in terms of jobs, payroll, value added, and business revenue. These metrics cannot be added to one another, as value added encompasses payroll, and business revenue encompasses value added and payroll. </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7</a:t>
            </a:fld>
            <a:endParaRPr lang="en-US"/>
          </a:p>
        </p:txBody>
      </p:sp>
    </p:spTree>
    <p:extLst>
      <p:ext uri="{BB962C8B-B14F-4D97-AF65-F5344CB8AC3E}">
        <p14:creationId xmlns:p14="http://schemas.microsoft.com/office/powerpoint/2010/main" val="31458988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There are three terms that are used to describe economic impacts and derive the total impacts by airport, region, and for the state. This table presents the three terms used in the Tennessee Aviation Economic Impact Study with their meaning and the economic industry term for reference. Direct impacts create both supplier sales and income re-spending. When the total economic impacts are presented, they represent the summation of the direct, supplier sales, and income re-spending effects. When examined on the regional level, the supplier sales and income re-spending are those that occur in the region compared to the state level which identifies the impacts associated with supplier sales and income re-spending of the direct impacts throughout the state. </a:t>
            </a:r>
          </a:p>
        </p:txBody>
      </p:sp>
      <p:sp>
        <p:nvSpPr>
          <p:cNvPr id="4" name="Slide Number Placeholder 3"/>
          <p:cNvSpPr>
            <a:spLocks noGrp="1"/>
          </p:cNvSpPr>
          <p:nvPr>
            <p:ph type="sldNum" sz="quarter" idx="5"/>
          </p:nvPr>
        </p:nvSpPr>
        <p:spPr/>
        <p:txBody>
          <a:bodyPr/>
          <a:lstStyle/>
          <a:p>
            <a:fld id="{1A51EB46-3F39-4449-A33F-BB4EB324AA30}" type="slidenum">
              <a:rPr lang="en-US" smtClean="0"/>
              <a:t>8</a:t>
            </a:fld>
            <a:endParaRPr lang="en-US"/>
          </a:p>
        </p:txBody>
      </p:sp>
    </p:spTree>
    <p:extLst>
      <p:ext uri="{BB962C8B-B14F-4D97-AF65-F5344CB8AC3E}">
        <p14:creationId xmlns:p14="http://schemas.microsoft.com/office/powerpoint/2010/main" val="42354061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 total economic impact of airports is the sum of direct impacts, multiplier impacts (both supplier sales and income re-spending), and statewide freight/cargo, the results of which are expressed in terms of jobs, payroll, value added, and business revenue. Direct impacts are generated by two main streams: on-airport business activity and out-of-state visitor spending. Both streams are analyzed at the airport-specific level. Multiplier impacts are generated as a result of direct impacts. Freight/cargo is analyzed at the statewide and regional levels, and is done at an industry level, not company level. On-airport activity, visitor spending, and off-airport freight/cargo impacts are described in more detail in the following slides.</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9</a:t>
            </a:fld>
            <a:endParaRPr lang="en-US"/>
          </a:p>
        </p:txBody>
      </p:sp>
    </p:spTree>
    <p:extLst>
      <p:ext uri="{BB962C8B-B14F-4D97-AF65-F5344CB8AC3E}">
        <p14:creationId xmlns:p14="http://schemas.microsoft.com/office/powerpoint/2010/main" val="38181901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The primary data source for this economic impact study was a series of surveys designed to gather key information for activities generating direct on- and off-airport economic activity. When necessary, additional secondary data, including the IMPLAN modeling system, were used to fill in any missing information from the surveys for on- and off-airport business activity and visitor spending.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Data were primarily gathered in 2019, specifically survey data (including employment and payroll data), enplanements, and operations. Due to the timing of the study, commercial service visitor surveys were collected in 2020, during the COVID-19 pandemic. Commercial service and general aviation visitor results were adjusted to 2019 levels in order to be analyzed along with other data collected in 2019. In all, data collected for this study accounted for 2019 activity levels and do not take into account the effects of the COVID-19 pandemic.</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10</a:t>
            </a:fld>
            <a:endParaRPr lang="en-US"/>
          </a:p>
        </p:txBody>
      </p:sp>
    </p:spTree>
    <p:extLst>
      <p:ext uri="{BB962C8B-B14F-4D97-AF65-F5344CB8AC3E}">
        <p14:creationId xmlns:p14="http://schemas.microsoft.com/office/powerpoint/2010/main" val="152397069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C396624-AB2B-483B-84C4-B2475799235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27322503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1_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8A5FE3-F5F6-471E-9FCB-FDA064A96F7D}"/>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D20DBDE3-D4BA-4067-85EA-23DCC0B284EE}"/>
              </a:ext>
            </a:extLst>
          </p:cNvPr>
          <p:cNvSpPr>
            <a:spLocks noGrp="1"/>
          </p:cNvSpPr>
          <p:nvPr>
            <p:ph type="sldNum" sz="quarter" idx="10"/>
          </p:nvPr>
        </p:nvSpPr>
        <p:spPr/>
        <p:txBody>
          <a:bodyPr/>
          <a:lstStyle/>
          <a:p>
            <a:fld id="{3CD66FC5-BD9E-4EF9-BB17-AB2086BC0753}" type="slidenum">
              <a:rPr lang="en-US" smtClean="0"/>
              <a:t>‹#›</a:t>
            </a:fld>
            <a:endParaRPr lang="en-US"/>
          </a:p>
        </p:txBody>
      </p:sp>
    </p:spTree>
    <p:extLst>
      <p:ext uri="{BB962C8B-B14F-4D97-AF65-F5344CB8AC3E}">
        <p14:creationId xmlns:p14="http://schemas.microsoft.com/office/powerpoint/2010/main" val="40252289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5_Custom Layout">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E5CF0B9-C104-4B1B-8BEE-E8ACFB8D6E1D}"/>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13EC760C-4718-4F8C-A2F2-A46CB140F26F}"/>
              </a:ext>
            </a:extLst>
          </p:cNvPr>
          <p:cNvSpPr>
            <a:spLocks noGrp="1"/>
          </p:cNvSpPr>
          <p:nvPr>
            <p:ph type="title"/>
          </p:nvPr>
        </p:nvSpPr>
        <p:spPr>
          <a:xfrm>
            <a:off x="2536166" y="3519578"/>
            <a:ext cx="9080870" cy="2674972"/>
          </a:xfrm>
        </p:spPr>
        <p:txBody>
          <a:bodyPr anchor="b"/>
          <a:lstStyle>
            <a:lvl1pPr algn="ctr">
              <a:defRPr sz="6000"/>
            </a:lvl1pPr>
          </a:lstStyle>
          <a:p>
            <a:r>
              <a:rPr lang="en-US"/>
              <a:t>Click to edit Master title style</a:t>
            </a:r>
          </a:p>
        </p:txBody>
      </p:sp>
    </p:spTree>
    <p:extLst>
      <p:ext uri="{BB962C8B-B14F-4D97-AF65-F5344CB8AC3E}">
        <p14:creationId xmlns:p14="http://schemas.microsoft.com/office/powerpoint/2010/main" val="17914591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EC760C-4718-4F8C-A2F2-A46CB140F26F}"/>
              </a:ext>
            </a:extLst>
          </p:cNvPr>
          <p:cNvSpPr>
            <a:spLocks noGrp="1"/>
          </p:cNvSpPr>
          <p:nvPr>
            <p:ph type="title"/>
          </p:nvPr>
        </p:nvSpPr>
        <p:spPr>
          <a:xfrm>
            <a:off x="2536166" y="3519578"/>
            <a:ext cx="9080870" cy="2674972"/>
          </a:xfrm>
        </p:spPr>
        <p:txBody>
          <a:bodyPr anchor="b"/>
          <a:lstStyle>
            <a:lvl1pPr algn="ctr">
              <a:defRPr sz="6000"/>
            </a:lvl1pPr>
          </a:lstStyle>
          <a:p>
            <a:r>
              <a:rPr lang="en-US"/>
              <a:t>Click to edit Master title style</a:t>
            </a:r>
          </a:p>
        </p:txBody>
      </p:sp>
    </p:spTree>
    <p:extLst>
      <p:ext uri="{BB962C8B-B14F-4D97-AF65-F5344CB8AC3E}">
        <p14:creationId xmlns:p14="http://schemas.microsoft.com/office/powerpoint/2010/main" val="171824809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D998B8F-2C77-4254-BB74-0FA2907C2599}"/>
              </a:ext>
            </a:extLst>
          </p:cNvPr>
          <p:cNvSpPr/>
          <p:nvPr userDrawn="1"/>
        </p:nvSpPr>
        <p:spPr>
          <a:xfrm>
            <a:off x="0" y="0"/>
            <a:ext cx="12192000" cy="6858000"/>
          </a:xfrm>
          <a:prstGeom prst="rect">
            <a:avLst/>
          </a:prstGeom>
          <a:solidFill>
            <a:srgbClr val="1E37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9E608151-E192-494B-A306-04EB6C8C7537}"/>
              </a:ext>
            </a:extLst>
          </p:cNvPr>
          <p:cNvSpPr/>
          <p:nvPr userDrawn="1"/>
        </p:nvSpPr>
        <p:spPr>
          <a:xfrm>
            <a:off x="0" y="1625139"/>
            <a:ext cx="12192000" cy="3607723"/>
          </a:xfrm>
          <a:prstGeom prst="rect">
            <a:avLst/>
          </a:prstGeom>
          <a:solidFill>
            <a:srgbClr val="1C2E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588234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80519-95A3-4F08-915B-F6CEF2CDBDA8}"/>
              </a:ext>
            </a:extLst>
          </p:cNvPr>
          <p:cNvSpPr>
            <a:spLocks noGrp="1"/>
          </p:cNvSpPr>
          <p:nvPr>
            <p:ph type="title"/>
          </p:nvPr>
        </p:nvSpPr>
        <p:spPr/>
        <p:txBody>
          <a:bodyPr/>
          <a:lstStyle/>
          <a:p>
            <a:r>
              <a:rPr lang="en-US"/>
              <a:t>Click to edit Master title style</a:t>
            </a:r>
          </a:p>
        </p:txBody>
      </p:sp>
      <p:sp>
        <p:nvSpPr>
          <p:cNvPr id="10" name="Content Placeholder 2">
            <a:extLst>
              <a:ext uri="{FF2B5EF4-FFF2-40B4-BE49-F238E27FC236}">
                <a16:creationId xmlns:a16="http://schemas.microsoft.com/office/drawing/2014/main" id="{639D7E88-8A23-4877-B2A8-B7C7BAC0578B}"/>
              </a:ext>
            </a:extLst>
          </p:cNvPr>
          <p:cNvSpPr>
            <a:spLocks noGrp="1"/>
          </p:cNvSpPr>
          <p:nvPr>
            <p:ph sz="half" idx="1"/>
          </p:nvPr>
        </p:nvSpPr>
        <p:spPr>
          <a:xfrm>
            <a:off x="838200" y="1699403"/>
            <a:ext cx="5181600" cy="426082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3">
            <a:extLst>
              <a:ext uri="{FF2B5EF4-FFF2-40B4-BE49-F238E27FC236}">
                <a16:creationId xmlns:a16="http://schemas.microsoft.com/office/drawing/2014/main" id="{84263D38-170A-44B6-B1F4-F4B9631247A8}"/>
              </a:ext>
            </a:extLst>
          </p:cNvPr>
          <p:cNvSpPr>
            <a:spLocks noGrp="1"/>
          </p:cNvSpPr>
          <p:nvPr>
            <p:ph sz="half" idx="2"/>
          </p:nvPr>
        </p:nvSpPr>
        <p:spPr>
          <a:xfrm>
            <a:off x="6172200" y="1699402"/>
            <a:ext cx="5181600" cy="426082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Slide Number Placeholder 2">
            <a:extLst>
              <a:ext uri="{FF2B5EF4-FFF2-40B4-BE49-F238E27FC236}">
                <a16:creationId xmlns:a16="http://schemas.microsoft.com/office/drawing/2014/main" id="{4AC82F02-2308-4639-83C8-0557C4A3527B}"/>
              </a:ext>
            </a:extLst>
          </p:cNvPr>
          <p:cNvSpPr>
            <a:spLocks noGrp="1"/>
          </p:cNvSpPr>
          <p:nvPr>
            <p:ph type="sldNum" sz="quarter" idx="10"/>
          </p:nvPr>
        </p:nvSpPr>
        <p:spPr/>
        <p:txBody>
          <a:bodyPr/>
          <a:lstStyle/>
          <a:p>
            <a:fld id="{3CD66FC5-BD9E-4EF9-BB17-AB2086BC0753}" type="slidenum">
              <a:rPr lang="en-US" smtClean="0"/>
              <a:t>‹#›</a:t>
            </a:fld>
            <a:endParaRPr lang="en-US"/>
          </a:p>
        </p:txBody>
      </p:sp>
    </p:spTree>
    <p:extLst>
      <p:ext uri="{BB962C8B-B14F-4D97-AF65-F5344CB8AC3E}">
        <p14:creationId xmlns:p14="http://schemas.microsoft.com/office/powerpoint/2010/main" val="28045736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80519-95A3-4F08-915B-F6CEF2CDBDA8}"/>
              </a:ext>
            </a:extLst>
          </p:cNvPr>
          <p:cNvSpPr>
            <a:spLocks noGrp="1"/>
          </p:cNvSpPr>
          <p:nvPr>
            <p:ph type="title"/>
          </p:nvPr>
        </p:nvSpPr>
        <p:spPr/>
        <p:txBody>
          <a:bodyPr/>
          <a:lstStyle/>
          <a:p>
            <a:r>
              <a:rPr lang="en-US"/>
              <a:t>Click to edit Master title style</a:t>
            </a:r>
          </a:p>
        </p:txBody>
      </p:sp>
      <p:sp>
        <p:nvSpPr>
          <p:cNvPr id="5" name="Text Placeholder 2">
            <a:extLst>
              <a:ext uri="{FF2B5EF4-FFF2-40B4-BE49-F238E27FC236}">
                <a16:creationId xmlns:a16="http://schemas.microsoft.com/office/drawing/2014/main" id="{13E14CC6-176C-4B12-A29D-73BA0A6D3783}"/>
              </a:ext>
            </a:extLst>
          </p:cNvPr>
          <p:cNvSpPr>
            <a:spLocks noGrp="1"/>
          </p:cNvSpPr>
          <p:nvPr>
            <p:ph idx="1"/>
          </p:nvPr>
        </p:nvSpPr>
        <p:spPr>
          <a:xfrm>
            <a:off x="838200" y="1604513"/>
            <a:ext cx="10515600" cy="4355712"/>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Slide Number Placeholder 2">
            <a:extLst>
              <a:ext uri="{FF2B5EF4-FFF2-40B4-BE49-F238E27FC236}">
                <a16:creationId xmlns:a16="http://schemas.microsoft.com/office/drawing/2014/main" id="{0709FBF6-8AE9-4F6C-B0DB-459918378247}"/>
              </a:ext>
            </a:extLst>
          </p:cNvPr>
          <p:cNvSpPr>
            <a:spLocks noGrp="1"/>
          </p:cNvSpPr>
          <p:nvPr>
            <p:ph type="sldNum" sz="quarter" idx="10"/>
          </p:nvPr>
        </p:nvSpPr>
        <p:spPr/>
        <p:txBody>
          <a:bodyPr/>
          <a:lstStyle>
            <a:lvl1pPr>
              <a:defRPr b="1"/>
            </a:lvl1pPr>
          </a:lstStyle>
          <a:p>
            <a:fld id="{3CD66FC5-BD9E-4EF9-BB17-AB2086BC0753}" type="slidenum">
              <a:rPr lang="en-US" smtClean="0"/>
              <a:pPr/>
              <a:t>‹#›</a:t>
            </a:fld>
            <a:endParaRPr lang="en-US"/>
          </a:p>
        </p:txBody>
      </p:sp>
    </p:spTree>
    <p:extLst>
      <p:ext uri="{BB962C8B-B14F-4D97-AF65-F5344CB8AC3E}">
        <p14:creationId xmlns:p14="http://schemas.microsoft.com/office/powerpoint/2010/main" val="6697214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80519-95A3-4F08-915B-F6CEF2CDBDA8}"/>
              </a:ext>
            </a:extLst>
          </p:cNvPr>
          <p:cNvSpPr>
            <a:spLocks noGrp="1"/>
          </p:cNvSpPr>
          <p:nvPr>
            <p:ph type="title"/>
          </p:nvPr>
        </p:nvSpPr>
        <p:spPr/>
        <p:txBody>
          <a:bodyPr/>
          <a:lstStyle/>
          <a:p>
            <a:r>
              <a:rPr lang="en-US"/>
              <a:t>Click to edit Master title style</a:t>
            </a:r>
          </a:p>
        </p:txBody>
      </p:sp>
      <p:sp>
        <p:nvSpPr>
          <p:cNvPr id="5" name="Text Placeholder 2">
            <a:extLst>
              <a:ext uri="{FF2B5EF4-FFF2-40B4-BE49-F238E27FC236}">
                <a16:creationId xmlns:a16="http://schemas.microsoft.com/office/drawing/2014/main" id="{13E14CC6-176C-4B12-A29D-73BA0A6D3783}"/>
              </a:ext>
            </a:extLst>
          </p:cNvPr>
          <p:cNvSpPr>
            <a:spLocks noGrp="1"/>
          </p:cNvSpPr>
          <p:nvPr>
            <p:ph idx="1"/>
          </p:nvPr>
        </p:nvSpPr>
        <p:spPr>
          <a:xfrm>
            <a:off x="838200" y="1604513"/>
            <a:ext cx="10515600" cy="4355712"/>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Slide Number Placeholder 2">
            <a:extLst>
              <a:ext uri="{FF2B5EF4-FFF2-40B4-BE49-F238E27FC236}">
                <a16:creationId xmlns:a16="http://schemas.microsoft.com/office/drawing/2014/main" id="{0709FBF6-8AE9-4F6C-B0DB-459918378247}"/>
              </a:ext>
            </a:extLst>
          </p:cNvPr>
          <p:cNvSpPr>
            <a:spLocks noGrp="1"/>
          </p:cNvSpPr>
          <p:nvPr>
            <p:ph type="sldNum" sz="quarter" idx="10"/>
          </p:nvPr>
        </p:nvSpPr>
        <p:spPr/>
        <p:txBody>
          <a:bodyPr/>
          <a:lstStyle/>
          <a:p>
            <a:fld id="{3CD66FC5-BD9E-4EF9-BB17-AB2086BC0753}" type="slidenum">
              <a:rPr lang="en-US" smtClean="0"/>
              <a:t>‹#›</a:t>
            </a:fld>
            <a:endParaRPr lang="en-US"/>
          </a:p>
        </p:txBody>
      </p:sp>
    </p:spTree>
    <p:extLst>
      <p:ext uri="{BB962C8B-B14F-4D97-AF65-F5344CB8AC3E}">
        <p14:creationId xmlns:p14="http://schemas.microsoft.com/office/powerpoint/2010/main" val="5274133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438F65-6763-4B94-90AD-807E53292923}"/>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51BDD6C4-2646-4EA8-8A09-1D7D92106741}"/>
              </a:ext>
            </a:extLst>
          </p:cNvPr>
          <p:cNvSpPr>
            <a:spLocks noGrp="1"/>
          </p:cNvSpPr>
          <p:nvPr>
            <p:ph type="sldNum" sz="quarter" idx="10"/>
          </p:nvPr>
        </p:nvSpPr>
        <p:spPr/>
        <p:txBody>
          <a:bodyPr/>
          <a:lstStyle/>
          <a:p>
            <a:fld id="{3CD66FC5-BD9E-4EF9-BB17-AB2086BC0753}" type="slidenum">
              <a:rPr lang="en-US" smtClean="0"/>
              <a:t>‹#›</a:t>
            </a:fld>
            <a:endParaRPr lang="en-US"/>
          </a:p>
        </p:txBody>
      </p:sp>
    </p:spTree>
    <p:extLst>
      <p:ext uri="{BB962C8B-B14F-4D97-AF65-F5344CB8AC3E}">
        <p14:creationId xmlns:p14="http://schemas.microsoft.com/office/powerpoint/2010/main" val="28537087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D752B5-A3BF-40B4-BFAF-E157F2B0D1B1}"/>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4C53A5FA-15C7-4B45-AA40-9B0238442351}"/>
              </a:ext>
            </a:extLst>
          </p:cNvPr>
          <p:cNvSpPr>
            <a:spLocks noGrp="1"/>
          </p:cNvSpPr>
          <p:nvPr>
            <p:ph type="sldNum" sz="quarter" idx="10"/>
          </p:nvPr>
        </p:nvSpPr>
        <p:spPr/>
        <p:txBody>
          <a:bodyPr/>
          <a:lstStyle/>
          <a:p>
            <a:fld id="{3CD66FC5-BD9E-4EF9-BB17-AB2086BC0753}" type="slidenum">
              <a:rPr lang="en-US" smtClean="0"/>
              <a:t>‹#›</a:t>
            </a:fld>
            <a:endParaRPr lang="en-US"/>
          </a:p>
        </p:txBody>
      </p:sp>
    </p:spTree>
    <p:extLst>
      <p:ext uri="{BB962C8B-B14F-4D97-AF65-F5344CB8AC3E}">
        <p14:creationId xmlns:p14="http://schemas.microsoft.com/office/powerpoint/2010/main" val="21550961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885177-DA9B-40B9-A62E-CBC10B5D6367}"/>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45FEEB28-5514-431A-8CCA-CF6E7169B799}"/>
              </a:ext>
            </a:extLst>
          </p:cNvPr>
          <p:cNvSpPr>
            <a:spLocks noGrp="1"/>
          </p:cNvSpPr>
          <p:nvPr>
            <p:ph type="sldNum" sz="quarter" idx="10"/>
          </p:nvPr>
        </p:nvSpPr>
        <p:spPr/>
        <p:txBody>
          <a:bodyPr/>
          <a:lstStyle/>
          <a:p>
            <a:fld id="{3CD66FC5-BD9E-4EF9-BB17-AB2086BC0753}" type="slidenum">
              <a:rPr lang="en-US" smtClean="0"/>
              <a:t>‹#›</a:t>
            </a:fld>
            <a:endParaRPr lang="en-US"/>
          </a:p>
        </p:txBody>
      </p:sp>
    </p:spTree>
    <p:extLst>
      <p:ext uri="{BB962C8B-B14F-4D97-AF65-F5344CB8AC3E}">
        <p14:creationId xmlns:p14="http://schemas.microsoft.com/office/powerpoint/2010/main" val="38566400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8A5FE3-F5F6-471E-9FCB-FDA064A96F7D}"/>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D20DBDE3-D4BA-4067-85EA-23DCC0B284EE}"/>
              </a:ext>
            </a:extLst>
          </p:cNvPr>
          <p:cNvSpPr>
            <a:spLocks noGrp="1"/>
          </p:cNvSpPr>
          <p:nvPr>
            <p:ph type="sldNum" sz="quarter" idx="10"/>
          </p:nvPr>
        </p:nvSpPr>
        <p:spPr/>
        <p:txBody>
          <a:bodyPr/>
          <a:lstStyle/>
          <a:p>
            <a:fld id="{3CD66FC5-BD9E-4EF9-BB17-AB2086BC0753}" type="slidenum">
              <a:rPr lang="en-US" smtClean="0"/>
              <a:t>‹#›</a:t>
            </a:fld>
            <a:endParaRPr lang="en-US"/>
          </a:p>
        </p:txBody>
      </p:sp>
    </p:spTree>
    <p:extLst>
      <p:ext uri="{BB962C8B-B14F-4D97-AF65-F5344CB8AC3E}">
        <p14:creationId xmlns:p14="http://schemas.microsoft.com/office/powerpoint/2010/main" val="10635006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3599FA5-07A6-4088-9268-BEFE647314FF}"/>
              </a:ext>
            </a:extLst>
          </p:cNvPr>
          <p:cNvSpPr>
            <a:spLocks noGrp="1"/>
          </p:cNvSpPr>
          <p:nvPr>
            <p:ph type="sldNum" sz="quarter" idx="10"/>
          </p:nvPr>
        </p:nvSpPr>
        <p:spPr/>
        <p:txBody>
          <a:bodyPr/>
          <a:lstStyle/>
          <a:p>
            <a:fld id="{3CD66FC5-BD9E-4EF9-BB17-AB2086BC0753}" type="slidenum">
              <a:rPr lang="en-US" smtClean="0"/>
              <a:t>‹#›</a:t>
            </a:fld>
            <a:endParaRPr lang="en-US"/>
          </a:p>
        </p:txBody>
      </p:sp>
    </p:spTree>
    <p:extLst>
      <p:ext uri="{BB962C8B-B14F-4D97-AF65-F5344CB8AC3E}">
        <p14:creationId xmlns:p14="http://schemas.microsoft.com/office/powerpoint/2010/main" val="31378735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EE407B5-64A6-4E54-AF1A-E55750DCE079}"/>
              </a:ext>
            </a:extLst>
          </p:cNvPr>
          <p:cNvSpPr>
            <a:spLocks noGrp="1"/>
          </p:cNvSpPr>
          <p:nvPr>
            <p:ph type="title"/>
          </p:nvPr>
        </p:nvSpPr>
        <p:spPr>
          <a:xfrm>
            <a:off x="626076" y="198869"/>
            <a:ext cx="11565922" cy="1155468"/>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a:extLst>
              <a:ext uri="{FF2B5EF4-FFF2-40B4-BE49-F238E27FC236}">
                <a16:creationId xmlns:a16="http://schemas.microsoft.com/office/drawing/2014/main" id="{66969C41-E250-4811-8D10-3FD385FD2106}"/>
              </a:ext>
            </a:extLst>
          </p:cNvPr>
          <p:cNvSpPr>
            <a:spLocks noGrp="1"/>
          </p:cNvSpPr>
          <p:nvPr>
            <p:ph type="body" idx="1"/>
          </p:nvPr>
        </p:nvSpPr>
        <p:spPr>
          <a:xfrm>
            <a:off x="838200" y="1673525"/>
            <a:ext cx="10515600" cy="428669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ACB26A1D-6E63-47A3-8F75-389A0EF577D3}"/>
              </a:ext>
            </a:extLst>
          </p:cNvPr>
          <p:cNvSpPr>
            <a:spLocks noGrp="1"/>
          </p:cNvSpPr>
          <p:nvPr>
            <p:ph type="sldNum" sz="quarter" idx="4"/>
          </p:nvPr>
        </p:nvSpPr>
        <p:spPr>
          <a:xfrm>
            <a:off x="-110706" y="5873271"/>
            <a:ext cx="628291"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CD66FC5-BD9E-4EF9-BB17-AB2086BC0753}" type="slidenum">
              <a:rPr lang="en-US" smtClean="0"/>
              <a:t>‹#›</a:t>
            </a:fld>
            <a:endParaRPr lang="en-US"/>
          </a:p>
        </p:txBody>
      </p:sp>
    </p:spTree>
    <p:extLst>
      <p:ext uri="{BB962C8B-B14F-4D97-AF65-F5344CB8AC3E}">
        <p14:creationId xmlns:p14="http://schemas.microsoft.com/office/powerpoint/2010/main" val="199910346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6" r:id="rId3"/>
    <p:sldLayoutId id="2147483659" r:id="rId4"/>
    <p:sldLayoutId id="2147483662" r:id="rId5"/>
    <p:sldLayoutId id="2147483663" r:id="rId6"/>
    <p:sldLayoutId id="2147483664" r:id="rId7"/>
    <p:sldLayoutId id="2147483654" r:id="rId8"/>
    <p:sldLayoutId id="2147483655" r:id="rId9"/>
    <p:sldLayoutId id="2147483666" r:id="rId10"/>
    <p:sldLayoutId id="2147483665" r:id="rId11"/>
    <p:sldLayoutId id="2147483660" r:id="rId12"/>
    <p:sldLayoutId id="2147483657" r:id="rId13"/>
  </p:sldLayoutIdLst>
  <p:hf hdr="0" ftr="0" dt="0"/>
  <p:txStyles>
    <p:titleStyle>
      <a:lvl1pPr algn="l" defTabSz="914400" rtl="0" eaLnBrk="1" latinLnBrk="0" hangingPunct="1">
        <a:lnSpc>
          <a:spcPct val="90000"/>
        </a:lnSpc>
        <a:spcBef>
          <a:spcPct val="0"/>
        </a:spcBef>
        <a:buNone/>
        <a:defRPr sz="4000" b="1" kern="1200">
          <a:solidFill>
            <a:srgbClr val="FFFFFF"/>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Clr>
          <a:srgbClr val="EF3125"/>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EF3125"/>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EF3125"/>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EF31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EF31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6.xml"/><Relationship Id="rId5" Type="http://schemas.openxmlformats.org/officeDocument/2006/relationships/image" Target="../media/image25.png"/><Relationship Id="rId4" Type="http://schemas.openxmlformats.org/officeDocument/2006/relationships/image" Target="../media/image24.sv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image" Target="../media/image29.svg"/><Relationship Id="rId5" Type="http://schemas.openxmlformats.org/officeDocument/2006/relationships/image" Target="../media/image28.png"/><Relationship Id="rId10" Type="http://schemas.openxmlformats.org/officeDocument/2006/relationships/image" Target="../media/image33.svg"/><Relationship Id="rId4" Type="http://schemas.openxmlformats.org/officeDocument/2006/relationships/image" Target="../media/image27.svg"/><Relationship Id="rId9" Type="http://schemas.openxmlformats.org/officeDocument/2006/relationships/image" Target="../media/image32.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8" Type="http://schemas.openxmlformats.org/officeDocument/2006/relationships/image" Target="../media/image38.svg"/><Relationship Id="rId3" Type="http://schemas.openxmlformats.org/officeDocument/2006/relationships/image" Target="../media/image11.png"/><Relationship Id="rId7" Type="http://schemas.openxmlformats.org/officeDocument/2006/relationships/image" Target="../media/image37.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36.svg"/><Relationship Id="rId11" Type="http://schemas.openxmlformats.org/officeDocument/2006/relationships/image" Target="../media/image41.png"/><Relationship Id="rId5" Type="http://schemas.openxmlformats.org/officeDocument/2006/relationships/image" Target="../media/image35.png"/><Relationship Id="rId10" Type="http://schemas.openxmlformats.org/officeDocument/2006/relationships/image" Target="../media/image40.svg"/><Relationship Id="rId4" Type="http://schemas.openxmlformats.org/officeDocument/2006/relationships/image" Target="../media/image34.svg"/><Relationship Id="rId9" Type="http://schemas.openxmlformats.org/officeDocument/2006/relationships/image" Target="../media/image39.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12.svg"/></Relationships>
</file>

<file path=ppt/slides/_rels/slide2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47.svg"/><Relationship Id="rId2" Type="http://schemas.openxmlformats.org/officeDocument/2006/relationships/notesSlide" Target="../notesSlides/notesSlide20.xml"/><Relationship Id="rId1" Type="http://schemas.openxmlformats.org/officeDocument/2006/relationships/slideLayout" Target="../slideLayouts/slideLayout4.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sv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2.xml"/><Relationship Id="rId1" Type="http://schemas.openxmlformats.org/officeDocument/2006/relationships/slideLayout" Target="../slideLayouts/slideLayout8.xml"/><Relationship Id="rId6" Type="http://schemas.openxmlformats.org/officeDocument/2006/relationships/image" Target="../media/image51.jpeg"/><Relationship Id="rId5" Type="http://schemas.openxmlformats.org/officeDocument/2006/relationships/image" Target="../media/image50.jpeg"/><Relationship Id="rId4" Type="http://schemas.openxmlformats.org/officeDocument/2006/relationships/image" Target="../media/image49.jpe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4.xml"/><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3" Type="http://schemas.openxmlformats.org/officeDocument/2006/relationships/hyperlink" Target="mailto:Michelle.Frazier@tn.gov" TargetMode="External"/><Relationship Id="rId2" Type="http://schemas.openxmlformats.org/officeDocument/2006/relationships/hyperlink" Target="mailto:Evan.Lester@tn.gov" TargetMode="Externa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19.sv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image" Target="../media/image22.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5898C7-A09F-41F6-AAC4-07C7EEEB728B}"/>
              </a:ext>
            </a:extLst>
          </p:cNvPr>
          <p:cNvSpPr>
            <a:spLocks noGrp="1"/>
          </p:cNvSpPr>
          <p:nvPr>
            <p:ph type="ctrTitle" idx="4294967295"/>
          </p:nvPr>
        </p:nvSpPr>
        <p:spPr>
          <a:xfrm>
            <a:off x="1696995" y="4166454"/>
            <a:ext cx="9144000" cy="1409351"/>
          </a:xfrm>
        </p:spPr>
        <p:txBody>
          <a:bodyPr/>
          <a:lstStyle/>
          <a:p>
            <a:pPr algn="ctr"/>
            <a:r>
              <a:rPr lang="en-US" sz="3500" dirty="0">
                <a:solidFill>
                  <a:srgbClr val="1E376D"/>
                </a:solidFill>
              </a:rPr>
              <a:t>Jackson County Airport</a:t>
            </a:r>
            <a:br>
              <a:rPr lang="en-US" sz="3500" dirty="0">
                <a:solidFill>
                  <a:srgbClr val="1E376D"/>
                </a:solidFill>
              </a:rPr>
            </a:br>
            <a:r>
              <a:rPr lang="en-US" sz="3500" dirty="0">
                <a:solidFill>
                  <a:srgbClr val="1E376D"/>
                </a:solidFill>
              </a:rPr>
              <a:t>Economic Impact Presentation</a:t>
            </a:r>
          </a:p>
        </p:txBody>
      </p:sp>
      <p:sp>
        <p:nvSpPr>
          <p:cNvPr id="3" name="Text Placeholder 2">
            <a:extLst>
              <a:ext uri="{FF2B5EF4-FFF2-40B4-BE49-F238E27FC236}">
                <a16:creationId xmlns:a16="http://schemas.microsoft.com/office/drawing/2014/main" id="{DFD987FC-CFC7-44C8-94B6-8C00F3CDCDD3}"/>
              </a:ext>
            </a:extLst>
          </p:cNvPr>
          <p:cNvSpPr txBox="1">
            <a:spLocks/>
          </p:cNvSpPr>
          <p:nvPr/>
        </p:nvSpPr>
        <p:spPr>
          <a:xfrm>
            <a:off x="90616" y="5428734"/>
            <a:ext cx="12010768" cy="739665"/>
          </a:xfrm>
          <a:prstGeom prst="rect">
            <a:avLst/>
          </a:prstGeom>
        </p:spPr>
        <p:txBody>
          <a:bodyPr/>
          <a:lstStyle>
            <a:lvl1pPr marL="228600" indent="-228600" algn="l" defTabSz="914400" rtl="0" eaLnBrk="1" latinLnBrk="0" hangingPunct="1">
              <a:lnSpc>
                <a:spcPct val="90000"/>
              </a:lnSpc>
              <a:spcBef>
                <a:spcPts val="1000"/>
              </a:spcBef>
              <a:buClr>
                <a:srgbClr val="EF3125"/>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EF3125"/>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EF3125"/>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EF31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EF31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500">
                <a:solidFill>
                  <a:schemeClr val="accent4">
                    <a:lumMod val="75000"/>
                  </a:schemeClr>
                </a:solidFill>
              </a:rPr>
              <a:t>TDOT Aeronautics Division</a:t>
            </a:r>
          </a:p>
        </p:txBody>
      </p:sp>
      <p:sp>
        <p:nvSpPr>
          <p:cNvPr id="4" name="Text Placeholder 3">
            <a:extLst>
              <a:ext uri="{FF2B5EF4-FFF2-40B4-BE49-F238E27FC236}">
                <a16:creationId xmlns:a16="http://schemas.microsoft.com/office/drawing/2014/main" id="{EE3A99E4-8ACF-4BAC-89D9-CC54605C2794}"/>
              </a:ext>
            </a:extLst>
          </p:cNvPr>
          <p:cNvSpPr txBox="1">
            <a:spLocks/>
          </p:cNvSpPr>
          <p:nvPr/>
        </p:nvSpPr>
        <p:spPr>
          <a:xfrm>
            <a:off x="0" y="6285470"/>
            <a:ext cx="12192000" cy="331892"/>
          </a:xfrm>
          <a:prstGeom prst="rect">
            <a:avLst/>
          </a:prstGeom>
        </p:spPr>
        <p:txBody>
          <a:bodyPr/>
          <a:lstStyle>
            <a:lvl1pPr marL="228600" indent="-228600" algn="l" defTabSz="914400" rtl="0" eaLnBrk="1" latinLnBrk="0" hangingPunct="1">
              <a:lnSpc>
                <a:spcPct val="90000"/>
              </a:lnSpc>
              <a:spcBef>
                <a:spcPts val="1000"/>
              </a:spcBef>
              <a:buClr>
                <a:srgbClr val="EF3125"/>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EF3125"/>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EF3125"/>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EF31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EF31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800">
                <a:solidFill>
                  <a:srgbClr val="FFFFFF"/>
                </a:solidFill>
              </a:rPr>
              <a:t>&lt;INSERT DATE&gt;</a:t>
            </a:r>
          </a:p>
        </p:txBody>
      </p:sp>
    </p:spTree>
    <p:extLst>
      <p:ext uri="{BB962C8B-B14F-4D97-AF65-F5344CB8AC3E}">
        <p14:creationId xmlns:p14="http://schemas.microsoft.com/office/powerpoint/2010/main" val="42913947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Graphic 13">
            <a:extLst>
              <a:ext uri="{FF2B5EF4-FFF2-40B4-BE49-F238E27FC236}">
                <a16:creationId xmlns:a16="http://schemas.microsoft.com/office/drawing/2014/main" id="{F6FB68C6-D85E-4E79-A6AD-88B8D163322F}"/>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r="52329"/>
          <a:stretch/>
        </p:blipFill>
        <p:spPr>
          <a:xfrm>
            <a:off x="3362029" y="1726202"/>
            <a:ext cx="8829971" cy="5131798"/>
          </a:xfrm>
          <a:prstGeom prst="rect">
            <a:avLst/>
          </a:prstGeom>
        </p:spPr>
      </p:pic>
      <p:sp>
        <p:nvSpPr>
          <p:cNvPr id="2" name="Title 1">
            <a:extLst>
              <a:ext uri="{FF2B5EF4-FFF2-40B4-BE49-F238E27FC236}">
                <a16:creationId xmlns:a16="http://schemas.microsoft.com/office/drawing/2014/main" id="{B76ADC8F-03F3-4E16-90E7-3A134A995037}"/>
              </a:ext>
            </a:extLst>
          </p:cNvPr>
          <p:cNvSpPr>
            <a:spLocks noGrp="1"/>
          </p:cNvSpPr>
          <p:nvPr>
            <p:ph type="title"/>
          </p:nvPr>
        </p:nvSpPr>
        <p:spPr/>
        <p:txBody>
          <a:bodyPr/>
          <a:lstStyle/>
          <a:p>
            <a:r>
              <a:rPr lang="en-US"/>
              <a:t>Data Sources</a:t>
            </a:r>
          </a:p>
        </p:txBody>
      </p:sp>
      <p:sp>
        <p:nvSpPr>
          <p:cNvPr id="3" name="Slide Number Placeholder 2">
            <a:extLst>
              <a:ext uri="{FF2B5EF4-FFF2-40B4-BE49-F238E27FC236}">
                <a16:creationId xmlns:a16="http://schemas.microsoft.com/office/drawing/2014/main" id="{9BD2F7A4-CD8E-49BA-9F91-460FF32BFB89}"/>
              </a:ext>
            </a:extLst>
          </p:cNvPr>
          <p:cNvSpPr>
            <a:spLocks noGrp="1"/>
          </p:cNvSpPr>
          <p:nvPr>
            <p:ph type="sldNum" sz="quarter" idx="10"/>
          </p:nvPr>
        </p:nvSpPr>
        <p:spPr/>
        <p:txBody>
          <a:bodyPr/>
          <a:lstStyle/>
          <a:p>
            <a:fld id="{3CD66FC5-BD9E-4EF9-BB17-AB2086BC0753}" type="slidenum">
              <a:rPr lang="en-US" smtClean="0"/>
              <a:t>10</a:t>
            </a:fld>
            <a:endParaRPr lang="en-US"/>
          </a:p>
        </p:txBody>
      </p:sp>
      <p:pic>
        <p:nvPicPr>
          <p:cNvPr id="9" name="Picture 8">
            <a:extLst>
              <a:ext uri="{FF2B5EF4-FFF2-40B4-BE49-F238E27FC236}">
                <a16:creationId xmlns:a16="http://schemas.microsoft.com/office/drawing/2014/main" id="{662840C9-9E30-43B2-8614-C414A4590DD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82044" y="2469725"/>
            <a:ext cx="7479777" cy="4189406"/>
          </a:xfrm>
          <a:prstGeom prst="rect">
            <a:avLst/>
          </a:prstGeom>
        </p:spPr>
      </p:pic>
      <p:sp>
        <p:nvSpPr>
          <p:cNvPr id="10" name="TextBox 9">
            <a:extLst>
              <a:ext uri="{FF2B5EF4-FFF2-40B4-BE49-F238E27FC236}">
                <a16:creationId xmlns:a16="http://schemas.microsoft.com/office/drawing/2014/main" id="{CB483775-499C-4763-A6D5-91684B9252FC}"/>
              </a:ext>
            </a:extLst>
          </p:cNvPr>
          <p:cNvSpPr txBox="1"/>
          <p:nvPr/>
        </p:nvSpPr>
        <p:spPr>
          <a:xfrm>
            <a:off x="3652111" y="1988458"/>
            <a:ext cx="4093029" cy="734625"/>
          </a:xfrm>
          <a:prstGeom prst="rect">
            <a:avLst/>
          </a:prstGeom>
          <a:noFill/>
        </p:spPr>
        <p:txBody>
          <a:bodyPr wrap="square" rtlCol="0">
            <a:spAutoFit/>
          </a:bodyPr>
          <a:lstStyle/>
          <a:p>
            <a:pPr algn="ctr">
              <a:lnSpc>
                <a:spcPts val="2500"/>
              </a:lnSpc>
            </a:pPr>
            <a:r>
              <a:rPr lang="en-US" sz="2400" b="1"/>
              <a:t>Study Data </a:t>
            </a:r>
            <a:br>
              <a:rPr lang="en-US" sz="2400" b="1"/>
            </a:br>
            <a:r>
              <a:rPr lang="en-US" sz="2400" b="1"/>
              <a:t>Sources</a:t>
            </a:r>
          </a:p>
        </p:txBody>
      </p:sp>
      <p:sp>
        <p:nvSpPr>
          <p:cNvPr id="13" name="TextBox 12">
            <a:extLst>
              <a:ext uri="{FF2B5EF4-FFF2-40B4-BE49-F238E27FC236}">
                <a16:creationId xmlns:a16="http://schemas.microsoft.com/office/drawing/2014/main" id="{17183A4F-A583-4466-966A-149C9FEF38F8}"/>
              </a:ext>
            </a:extLst>
          </p:cNvPr>
          <p:cNvSpPr txBox="1"/>
          <p:nvPr/>
        </p:nvSpPr>
        <p:spPr>
          <a:xfrm>
            <a:off x="8028169" y="1988458"/>
            <a:ext cx="2505483" cy="734625"/>
          </a:xfrm>
          <a:prstGeom prst="rect">
            <a:avLst/>
          </a:prstGeom>
          <a:noFill/>
        </p:spPr>
        <p:txBody>
          <a:bodyPr wrap="square" rtlCol="0">
            <a:spAutoFit/>
          </a:bodyPr>
          <a:lstStyle/>
          <a:p>
            <a:pPr algn="ctr">
              <a:lnSpc>
                <a:spcPts val="2500"/>
              </a:lnSpc>
            </a:pPr>
            <a:r>
              <a:rPr lang="en-US" sz="2400" b="1"/>
              <a:t>Study Data </a:t>
            </a:r>
            <a:br>
              <a:rPr lang="en-US" sz="2400" b="1"/>
            </a:br>
            <a:r>
              <a:rPr lang="en-US" sz="2400" b="1"/>
              <a:t>Source Years</a:t>
            </a:r>
          </a:p>
        </p:txBody>
      </p:sp>
    </p:spTree>
    <p:extLst>
      <p:ext uri="{BB962C8B-B14F-4D97-AF65-F5344CB8AC3E}">
        <p14:creationId xmlns:p14="http://schemas.microsoft.com/office/powerpoint/2010/main" val="21497962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EA405D4-7197-4F48-ADD2-B2A5970160D5}"/>
              </a:ext>
            </a:extLst>
          </p:cNvPr>
          <p:cNvSpPr>
            <a:spLocks noGrp="1"/>
          </p:cNvSpPr>
          <p:nvPr>
            <p:ph type="title"/>
          </p:nvPr>
        </p:nvSpPr>
        <p:spPr>
          <a:xfrm>
            <a:off x="3127173" y="3519578"/>
            <a:ext cx="9080870" cy="2674972"/>
          </a:xfrm>
        </p:spPr>
        <p:txBody>
          <a:bodyPr/>
          <a:lstStyle/>
          <a:p>
            <a:r>
              <a:rPr lang="en-US"/>
              <a:t>Overview of Economic Impact Categories</a:t>
            </a:r>
          </a:p>
        </p:txBody>
      </p:sp>
      <p:sp>
        <p:nvSpPr>
          <p:cNvPr id="4" name="Slide Number Placeholder 3">
            <a:extLst>
              <a:ext uri="{FF2B5EF4-FFF2-40B4-BE49-F238E27FC236}">
                <a16:creationId xmlns:a16="http://schemas.microsoft.com/office/drawing/2014/main" id="{19EA3784-4AFF-4EB8-8D4B-7B8267E75DDC}"/>
              </a:ext>
            </a:extLst>
          </p:cNvPr>
          <p:cNvSpPr>
            <a:spLocks noGrp="1"/>
          </p:cNvSpPr>
          <p:nvPr>
            <p:ph type="sldNum" sz="quarter" idx="4294967295"/>
          </p:nvPr>
        </p:nvSpPr>
        <p:spPr>
          <a:xfrm>
            <a:off x="0" y="5873750"/>
            <a:ext cx="628650" cy="365125"/>
          </a:xfrm>
        </p:spPr>
        <p:txBody>
          <a:bodyPr/>
          <a:lstStyle/>
          <a:p>
            <a:fld id="{3CD66FC5-BD9E-4EF9-BB17-AB2086BC0753}" type="slidenum">
              <a:rPr lang="en-US" smtClean="0"/>
              <a:t>11</a:t>
            </a:fld>
            <a:endParaRPr lang="en-US"/>
          </a:p>
        </p:txBody>
      </p:sp>
    </p:spTree>
    <p:extLst>
      <p:ext uri="{BB962C8B-B14F-4D97-AF65-F5344CB8AC3E}">
        <p14:creationId xmlns:p14="http://schemas.microsoft.com/office/powerpoint/2010/main" val="9738270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9396B2-4CBC-45ED-891F-6036684EE66C}"/>
              </a:ext>
            </a:extLst>
          </p:cNvPr>
          <p:cNvSpPr>
            <a:spLocks noGrp="1"/>
          </p:cNvSpPr>
          <p:nvPr>
            <p:ph type="title"/>
          </p:nvPr>
        </p:nvSpPr>
        <p:spPr/>
        <p:txBody>
          <a:bodyPr/>
          <a:lstStyle/>
          <a:p>
            <a:r>
              <a:rPr lang="en-US"/>
              <a:t>On-Airport Activity</a:t>
            </a:r>
          </a:p>
        </p:txBody>
      </p:sp>
      <p:sp>
        <p:nvSpPr>
          <p:cNvPr id="3" name="Slide Number Placeholder 2">
            <a:extLst>
              <a:ext uri="{FF2B5EF4-FFF2-40B4-BE49-F238E27FC236}">
                <a16:creationId xmlns:a16="http://schemas.microsoft.com/office/drawing/2014/main" id="{142F9F59-3B47-41F7-B45E-49B8DAD287DC}"/>
              </a:ext>
            </a:extLst>
          </p:cNvPr>
          <p:cNvSpPr>
            <a:spLocks noGrp="1"/>
          </p:cNvSpPr>
          <p:nvPr>
            <p:ph type="sldNum" sz="quarter" idx="10"/>
          </p:nvPr>
        </p:nvSpPr>
        <p:spPr/>
        <p:txBody>
          <a:bodyPr/>
          <a:lstStyle/>
          <a:p>
            <a:fld id="{3CD66FC5-BD9E-4EF9-BB17-AB2086BC0753}" type="slidenum">
              <a:rPr lang="en-US" smtClean="0"/>
              <a:t>12</a:t>
            </a:fld>
            <a:endParaRPr lang="en-US"/>
          </a:p>
        </p:txBody>
      </p:sp>
      <p:sp>
        <p:nvSpPr>
          <p:cNvPr id="7" name="Rectangle: Rounded Corners 6">
            <a:extLst>
              <a:ext uri="{FF2B5EF4-FFF2-40B4-BE49-F238E27FC236}">
                <a16:creationId xmlns:a16="http://schemas.microsoft.com/office/drawing/2014/main" id="{F07726C6-35CC-4B88-AAD7-B1BED876A670}"/>
              </a:ext>
            </a:extLst>
          </p:cNvPr>
          <p:cNvSpPr/>
          <p:nvPr/>
        </p:nvSpPr>
        <p:spPr>
          <a:xfrm>
            <a:off x="1103086" y="1602044"/>
            <a:ext cx="9043517" cy="1168218"/>
          </a:xfrm>
          <a:prstGeom prst="round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Rectangle 7">
            <a:extLst>
              <a:ext uri="{FF2B5EF4-FFF2-40B4-BE49-F238E27FC236}">
                <a16:creationId xmlns:a16="http://schemas.microsoft.com/office/drawing/2014/main" id="{AADFBADF-F0FF-4EB6-A60C-D7DB929942F6}"/>
              </a:ext>
            </a:extLst>
          </p:cNvPr>
          <p:cNvSpPr/>
          <p:nvPr/>
        </p:nvSpPr>
        <p:spPr>
          <a:xfrm>
            <a:off x="1197304" y="1554870"/>
            <a:ext cx="8360764" cy="1168220"/>
          </a:xfrm>
          <a:prstGeom prst="rect">
            <a:avLst/>
          </a:prstGeom>
        </p:spPr>
        <p:txBody>
          <a:bodyPr wrap="square" lIns="137160" rIns="137160" bIns="0" anchor="ctr" anchorCtr="0">
            <a:noAutofit/>
          </a:bodyPr>
          <a:lstStyle/>
          <a:p>
            <a:pPr marL="228600">
              <a:lnSpc>
                <a:spcPct val="100000"/>
              </a:lnSpc>
              <a:spcBef>
                <a:spcPts val="730"/>
              </a:spcBef>
            </a:pPr>
            <a:r>
              <a:rPr lang="en-US" b="1" u="sng">
                <a:solidFill>
                  <a:srgbClr val="FFFFFF"/>
                </a:solidFill>
                <a:latin typeface="Arial" panose="020B0604020202020204" pitchFamily="34" charset="0"/>
                <a:cs typeface="Arial" panose="020B0604020202020204" pitchFamily="34" charset="0"/>
              </a:rPr>
              <a:t>Airport</a:t>
            </a:r>
            <a:r>
              <a:rPr lang="en-US" b="1" u="sng" spc="-150">
                <a:solidFill>
                  <a:srgbClr val="FFFFFF"/>
                </a:solidFill>
                <a:latin typeface="Arial" panose="020B0604020202020204" pitchFamily="34" charset="0"/>
                <a:cs typeface="Arial" panose="020B0604020202020204" pitchFamily="34" charset="0"/>
              </a:rPr>
              <a:t> </a:t>
            </a:r>
            <a:r>
              <a:rPr lang="en-US" b="1" u="sng" spc="-5">
                <a:solidFill>
                  <a:srgbClr val="FFFFFF"/>
                </a:solidFill>
                <a:latin typeface="Arial" panose="020B0604020202020204" pitchFamily="34" charset="0"/>
                <a:cs typeface="Arial" panose="020B0604020202020204" pitchFamily="34" charset="0"/>
              </a:rPr>
              <a:t>Administration</a:t>
            </a:r>
            <a:br>
              <a:rPr lang="en-US" sz="2000" spc="-5">
                <a:solidFill>
                  <a:srgbClr val="FFFFFF"/>
                </a:solidFill>
                <a:latin typeface="Arial" panose="020B0604020202020204" pitchFamily="34" charset="0"/>
                <a:cs typeface="Arial" panose="020B0604020202020204" pitchFamily="34" charset="0"/>
              </a:rPr>
            </a:br>
            <a:r>
              <a:rPr lang="en-US" spc="-5">
                <a:solidFill>
                  <a:srgbClr val="FFFFFF"/>
                </a:solidFill>
                <a:latin typeface="Arial" panose="020B0604020202020204" pitchFamily="34" charset="0"/>
                <a:cs typeface="Arial" panose="020B0604020202020204" pitchFamily="34" charset="0"/>
              </a:rPr>
              <a:t>Airport </a:t>
            </a:r>
            <a:r>
              <a:rPr lang="en-US">
                <a:solidFill>
                  <a:srgbClr val="FFFFFF"/>
                </a:solidFill>
                <a:latin typeface="Arial" panose="020B0604020202020204" pitchFamily="34" charset="0"/>
                <a:cs typeface="Arial" panose="020B0604020202020204" pitchFamily="34" charset="0"/>
              </a:rPr>
              <a:t>operations, </a:t>
            </a:r>
            <a:r>
              <a:rPr lang="en-US" spc="-5">
                <a:solidFill>
                  <a:srgbClr val="FFFFFF"/>
                </a:solidFill>
                <a:latin typeface="Arial" panose="020B0604020202020204" pitchFamily="34" charset="0"/>
                <a:cs typeface="Arial" panose="020B0604020202020204" pitchFamily="34" charset="0"/>
              </a:rPr>
              <a:t>management, </a:t>
            </a:r>
            <a:r>
              <a:rPr lang="en-US">
                <a:solidFill>
                  <a:srgbClr val="FFFFFF"/>
                </a:solidFill>
                <a:latin typeface="Arial" panose="020B0604020202020204" pitchFamily="34" charset="0"/>
                <a:cs typeface="Arial" panose="020B0604020202020204" pitchFamily="34" charset="0"/>
              </a:rPr>
              <a:t>and </a:t>
            </a:r>
            <a:r>
              <a:rPr lang="en-US" spc="-5">
                <a:solidFill>
                  <a:srgbClr val="FFFFFF"/>
                </a:solidFill>
                <a:latin typeface="Arial" panose="020B0604020202020204" pitchFamily="34" charset="0"/>
                <a:cs typeface="Arial" panose="020B0604020202020204" pitchFamily="34" charset="0"/>
              </a:rPr>
              <a:t>budget including but not limited to facility</a:t>
            </a:r>
            <a:r>
              <a:rPr lang="en-US" spc="-110">
                <a:solidFill>
                  <a:srgbClr val="FFFFFF"/>
                </a:solidFill>
                <a:latin typeface="Arial" panose="020B0604020202020204" pitchFamily="34" charset="0"/>
                <a:cs typeface="Arial" panose="020B0604020202020204" pitchFamily="34" charset="0"/>
              </a:rPr>
              <a:t> </a:t>
            </a:r>
            <a:r>
              <a:rPr lang="en-US">
                <a:solidFill>
                  <a:srgbClr val="FFFFFF"/>
                </a:solidFill>
                <a:latin typeface="Arial" panose="020B0604020202020204" pitchFamily="34" charset="0"/>
                <a:cs typeface="Arial" panose="020B0604020202020204" pitchFamily="34" charset="0"/>
              </a:rPr>
              <a:t>and grounds </a:t>
            </a:r>
            <a:r>
              <a:rPr lang="en-US" spc="-5">
                <a:solidFill>
                  <a:srgbClr val="FFFFFF"/>
                </a:solidFill>
                <a:latin typeface="Arial" panose="020B0604020202020204" pitchFamily="34" charset="0"/>
                <a:cs typeface="Arial" panose="020B0604020202020204" pitchFamily="34" charset="0"/>
              </a:rPr>
              <a:t>maintenance </a:t>
            </a:r>
            <a:r>
              <a:rPr lang="en-US">
                <a:solidFill>
                  <a:srgbClr val="FFFFFF"/>
                </a:solidFill>
                <a:latin typeface="Arial" panose="020B0604020202020204" pitchFamily="34" charset="0"/>
                <a:cs typeface="Arial" panose="020B0604020202020204" pitchFamily="34" charset="0"/>
              </a:rPr>
              <a:t>and </a:t>
            </a:r>
            <a:r>
              <a:rPr lang="en-US" spc="-5">
                <a:solidFill>
                  <a:srgbClr val="FFFFFF"/>
                </a:solidFill>
                <a:latin typeface="Arial" panose="020B0604020202020204" pitchFamily="34" charset="0"/>
                <a:cs typeface="Arial" panose="020B0604020202020204" pitchFamily="34" charset="0"/>
              </a:rPr>
              <a:t>other administrative</a:t>
            </a:r>
            <a:r>
              <a:rPr lang="en-US" spc="-114">
                <a:solidFill>
                  <a:srgbClr val="FFFFFF"/>
                </a:solidFill>
                <a:latin typeface="Arial" panose="020B0604020202020204" pitchFamily="34" charset="0"/>
                <a:cs typeface="Arial" panose="020B0604020202020204" pitchFamily="34" charset="0"/>
              </a:rPr>
              <a:t> </a:t>
            </a:r>
            <a:r>
              <a:rPr lang="en-US" spc="-5">
                <a:solidFill>
                  <a:srgbClr val="FFFFFF"/>
                </a:solidFill>
                <a:latin typeface="Arial" panose="020B0604020202020204" pitchFamily="34" charset="0"/>
                <a:cs typeface="Arial" panose="020B0604020202020204" pitchFamily="34" charset="0"/>
              </a:rPr>
              <a:t>needs.</a:t>
            </a:r>
            <a:endParaRPr lang="en-US">
              <a:solidFill>
                <a:srgbClr val="FFFFFF"/>
              </a:solidFill>
              <a:latin typeface="Arial" panose="020B0604020202020204" pitchFamily="34" charset="0"/>
              <a:cs typeface="Arial" panose="020B0604020202020204" pitchFamily="34" charset="0"/>
            </a:endParaRPr>
          </a:p>
        </p:txBody>
      </p:sp>
      <p:sp>
        <p:nvSpPr>
          <p:cNvPr id="9" name="Rectangle: Rounded Corners 8">
            <a:extLst>
              <a:ext uri="{FF2B5EF4-FFF2-40B4-BE49-F238E27FC236}">
                <a16:creationId xmlns:a16="http://schemas.microsoft.com/office/drawing/2014/main" id="{50233DF6-BAF1-4873-88EA-9B2BA257BE6F}"/>
              </a:ext>
            </a:extLst>
          </p:cNvPr>
          <p:cNvSpPr/>
          <p:nvPr/>
        </p:nvSpPr>
        <p:spPr>
          <a:xfrm>
            <a:off x="1103086" y="2925917"/>
            <a:ext cx="9043517" cy="1430549"/>
          </a:xfrm>
          <a:prstGeom prst="roundRect">
            <a:avLst/>
          </a:prstGeom>
          <a:solidFill>
            <a:schemeClr val="tx2"/>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0" name="Rectangle 9">
            <a:extLst>
              <a:ext uri="{FF2B5EF4-FFF2-40B4-BE49-F238E27FC236}">
                <a16:creationId xmlns:a16="http://schemas.microsoft.com/office/drawing/2014/main" id="{FEB0D8CC-C894-4753-8656-A51E48B5B253}"/>
              </a:ext>
            </a:extLst>
          </p:cNvPr>
          <p:cNvSpPr/>
          <p:nvPr/>
        </p:nvSpPr>
        <p:spPr>
          <a:xfrm>
            <a:off x="1219200" y="2840093"/>
            <a:ext cx="8624279" cy="1506356"/>
          </a:xfrm>
          <a:prstGeom prst="rect">
            <a:avLst/>
          </a:prstGeom>
        </p:spPr>
        <p:txBody>
          <a:bodyPr wrap="square" lIns="137160" rIns="137160" bIns="0" anchor="ctr" anchorCtr="0">
            <a:noAutofit/>
          </a:bodyPr>
          <a:lstStyle/>
          <a:p>
            <a:pPr marL="228600">
              <a:lnSpc>
                <a:spcPct val="100000"/>
              </a:lnSpc>
              <a:spcBef>
                <a:spcPts val="730"/>
              </a:spcBef>
            </a:pPr>
            <a:r>
              <a:rPr lang="en-US" b="1" u="sng">
                <a:solidFill>
                  <a:srgbClr val="FFFFFF"/>
                </a:solidFill>
                <a:latin typeface="Arial" panose="020B0604020202020204" pitchFamily="34" charset="0"/>
                <a:cs typeface="Arial" panose="020B0604020202020204" pitchFamily="34" charset="0"/>
              </a:rPr>
              <a:t>Airport</a:t>
            </a:r>
            <a:r>
              <a:rPr lang="en-US" b="1" u="sng" spc="-150">
                <a:solidFill>
                  <a:srgbClr val="FFFFFF"/>
                </a:solidFill>
                <a:latin typeface="Arial" panose="020B0604020202020204" pitchFamily="34" charset="0"/>
                <a:cs typeface="Arial" panose="020B0604020202020204" pitchFamily="34" charset="0"/>
              </a:rPr>
              <a:t> </a:t>
            </a:r>
            <a:r>
              <a:rPr lang="en-US" b="1" u="sng" spc="-5">
                <a:solidFill>
                  <a:srgbClr val="FFFFFF"/>
                </a:solidFill>
                <a:latin typeface="Arial" panose="020B0604020202020204" pitchFamily="34" charset="0"/>
                <a:cs typeface="Arial" panose="020B0604020202020204" pitchFamily="34" charset="0"/>
              </a:rPr>
              <a:t>Tenants</a:t>
            </a:r>
            <a:br>
              <a:rPr lang="en-US" sz="1600" spc="-5">
                <a:solidFill>
                  <a:srgbClr val="FFFFFF"/>
                </a:solidFill>
                <a:latin typeface="Arial" panose="020B0604020202020204" pitchFamily="34" charset="0"/>
                <a:cs typeface="Arial" panose="020B0604020202020204" pitchFamily="34" charset="0"/>
              </a:rPr>
            </a:br>
            <a:r>
              <a:rPr lang="en-US" spc="-5">
                <a:solidFill>
                  <a:srgbClr val="FFFFFF"/>
                </a:solidFill>
                <a:latin typeface="Arial" panose="020B0604020202020204" pitchFamily="34" charset="0"/>
                <a:cs typeface="Arial" panose="020B0604020202020204" pitchFamily="34" charset="0"/>
              </a:rPr>
              <a:t>Airlines; fixed-base operators (FBOs); maintenance, repair, and overhaul (MRO) providers; aircraft service companies, terminal  concessionaires; and other businesses </a:t>
            </a:r>
            <a:r>
              <a:rPr lang="en-US" u="sng" spc="-5">
                <a:solidFill>
                  <a:srgbClr val="FFFFFF"/>
                </a:solidFill>
                <a:latin typeface="Arial" panose="020B0604020202020204" pitchFamily="34" charset="0"/>
                <a:cs typeface="Arial" panose="020B0604020202020204" pitchFamily="34" charset="0"/>
              </a:rPr>
              <a:t>with employees working on-airport property</a:t>
            </a:r>
            <a:r>
              <a:rPr lang="en-US" sz="1600" spc="-5">
                <a:solidFill>
                  <a:srgbClr val="FFFFFF"/>
                </a:solidFill>
                <a:latin typeface="Arial" panose="020B0604020202020204" pitchFamily="34" charset="0"/>
                <a:cs typeface="Arial" panose="020B0604020202020204" pitchFamily="34" charset="0"/>
              </a:rPr>
              <a:t>.</a:t>
            </a:r>
          </a:p>
        </p:txBody>
      </p:sp>
      <p:sp>
        <p:nvSpPr>
          <p:cNvPr id="11" name="Rectangle: Rounded Corners 10">
            <a:extLst>
              <a:ext uri="{FF2B5EF4-FFF2-40B4-BE49-F238E27FC236}">
                <a16:creationId xmlns:a16="http://schemas.microsoft.com/office/drawing/2014/main" id="{1939DE59-E862-43FC-AEA0-93D66428EB67}"/>
              </a:ext>
            </a:extLst>
          </p:cNvPr>
          <p:cNvSpPr/>
          <p:nvPr/>
        </p:nvSpPr>
        <p:spPr>
          <a:xfrm>
            <a:off x="1103086" y="4512121"/>
            <a:ext cx="9043517" cy="1430549"/>
          </a:xfrm>
          <a:prstGeom prst="roundRect">
            <a:avLst/>
          </a:prstGeom>
          <a:solidFill>
            <a:schemeClr val="tx1"/>
          </a:solidFill>
          <a:ln w="38100">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2" name="object 3">
            <a:extLst>
              <a:ext uri="{FF2B5EF4-FFF2-40B4-BE49-F238E27FC236}">
                <a16:creationId xmlns:a16="http://schemas.microsoft.com/office/drawing/2014/main" id="{BCD940CE-F8AE-4C0D-80D2-779AF23C639C}"/>
              </a:ext>
            </a:extLst>
          </p:cNvPr>
          <p:cNvSpPr txBox="1"/>
          <p:nvPr/>
        </p:nvSpPr>
        <p:spPr>
          <a:xfrm>
            <a:off x="1211566" y="4588889"/>
            <a:ext cx="8753072" cy="1207999"/>
          </a:xfrm>
          <a:prstGeom prst="rect">
            <a:avLst/>
          </a:prstGeom>
        </p:spPr>
        <p:txBody>
          <a:bodyPr vert="horz" wrap="square" lIns="137160" tIns="45720" rIns="137160" bIns="0" rtlCol="0" anchor="ctr" anchorCtr="0">
            <a:noAutofit/>
          </a:bodyPr>
          <a:lstStyle/>
          <a:p>
            <a:pPr marL="228600">
              <a:lnSpc>
                <a:spcPct val="100000"/>
              </a:lnSpc>
              <a:spcBef>
                <a:spcPts val="1050"/>
              </a:spcBef>
            </a:pPr>
            <a:r>
              <a:rPr lang="en-US" b="1" u="sng" spc="-5">
                <a:solidFill>
                  <a:srgbClr val="FFFFFF"/>
                </a:solidFill>
                <a:latin typeface="Arial" panose="020B0604020202020204" pitchFamily="34" charset="0"/>
                <a:cs typeface="Arial" panose="020B0604020202020204" pitchFamily="34" charset="0"/>
              </a:rPr>
              <a:t>Capital Improvements</a:t>
            </a:r>
            <a:br>
              <a:rPr lang="en-US" spc="-5">
                <a:solidFill>
                  <a:srgbClr val="FFFFFF"/>
                </a:solidFill>
                <a:latin typeface="Arial" panose="020B0604020202020204" pitchFamily="34" charset="0"/>
                <a:cs typeface="Arial" panose="020B0604020202020204" pitchFamily="34" charset="0"/>
              </a:rPr>
            </a:br>
            <a:r>
              <a:rPr lang="en-US" spc="-5">
                <a:solidFill>
                  <a:srgbClr val="FFFFFF"/>
                </a:solidFill>
                <a:latin typeface="Arial" panose="020B0604020202020204" pitchFamily="34" charset="0"/>
                <a:cs typeface="Arial" panose="020B0604020202020204" pitchFamily="34" charset="0"/>
              </a:rPr>
              <a:t>Construction </a:t>
            </a:r>
            <a:r>
              <a:rPr lang="en-US">
                <a:solidFill>
                  <a:srgbClr val="FFFFFF"/>
                </a:solidFill>
                <a:latin typeface="Arial" panose="020B0604020202020204" pitchFamily="34" charset="0"/>
                <a:cs typeface="Arial" panose="020B0604020202020204" pitchFamily="34" charset="0"/>
              </a:rPr>
              <a:t>of airside </a:t>
            </a:r>
            <a:r>
              <a:rPr lang="en-US" spc="-5">
                <a:solidFill>
                  <a:srgbClr val="FFFFFF"/>
                </a:solidFill>
                <a:latin typeface="Arial" panose="020B0604020202020204" pitchFamily="34" charset="0"/>
                <a:cs typeface="Arial" panose="020B0604020202020204" pitchFamily="34" charset="0"/>
              </a:rPr>
              <a:t>and </a:t>
            </a:r>
            <a:r>
              <a:rPr lang="en-US">
                <a:solidFill>
                  <a:srgbClr val="FFFFFF"/>
                </a:solidFill>
                <a:latin typeface="Arial" panose="020B0604020202020204" pitchFamily="34" charset="0"/>
                <a:cs typeface="Arial" panose="020B0604020202020204" pitchFamily="34" charset="0"/>
              </a:rPr>
              <a:t>landside facilities involving airport (local), federal, state, </a:t>
            </a:r>
            <a:r>
              <a:rPr lang="en-US" spc="-5">
                <a:solidFill>
                  <a:srgbClr val="FFFFFF"/>
                </a:solidFill>
                <a:latin typeface="Arial" panose="020B0604020202020204" pitchFamily="34" charset="0"/>
                <a:cs typeface="Arial" panose="020B0604020202020204" pitchFamily="34" charset="0"/>
              </a:rPr>
              <a:t>and </a:t>
            </a:r>
            <a:r>
              <a:rPr lang="en-US">
                <a:solidFill>
                  <a:srgbClr val="FFFFFF"/>
                </a:solidFill>
                <a:latin typeface="Arial" panose="020B0604020202020204" pitchFamily="34" charset="0"/>
                <a:cs typeface="Arial" panose="020B0604020202020204" pitchFamily="34" charset="0"/>
              </a:rPr>
              <a:t>other funds, </a:t>
            </a:r>
            <a:r>
              <a:rPr lang="en-US" spc="-5">
                <a:solidFill>
                  <a:srgbClr val="FFFFFF"/>
                </a:solidFill>
                <a:latin typeface="Arial" panose="020B0604020202020204" pitchFamily="34" charset="0"/>
                <a:cs typeface="Arial" panose="020B0604020202020204" pitchFamily="34" charset="0"/>
              </a:rPr>
              <a:t>as well as tenant</a:t>
            </a:r>
            <a:r>
              <a:rPr lang="en-US" spc="-180">
                <a:solidFill>
                  <a:srgbClr val="FFFFFF"/>
                </a:solidFill>
                <a:latin typeface="Arial" panose="020B0604020202020204" pitchFamily="34" charset="0"/>
                <a:cs typeface="Arial" panose="020B0604020202020204" pitchFamily="34" charset="0"/>
              </a:rPr>
              <a:t> </a:t>
            </a:r>
            <a:r>
              <a:rPr lang="en-US" spc="-5">
                <a:solidFill>
                  <a:srgbClr val="FFFFFF"/>
                </a:solidFill>
                <a:latin typeface="Arial" panose="020B0604020202020204" pitchFamily="34" charset="0"/>
                <a:cs typeface="Arial" panose="020B0604020202020204" pitchFamily="34" charset="0"/>
              </a:rPr>
              <a:t>expenditures. Total annual expenditures between 2016 – 2019 were averaged to obtain an “average” expenditure year.</a:t>
            </a:r>
            <a:endParaRPr lang="en-US">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347796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906CC4-C710-401B-A9C8-826BF07398E1}"/>
              </a:ext>
            </a:extLst>
          </p:cNvPr>
          <p:cNvSpPr>
            <a:spLocks noGrp="1"/>
          </p:cNvSpPr>
          <p:nvPr>
            <p:ph type="title"/>
          </p:nvPr>
        </p:nvSpPr>
        <p:spPr/>
        <p:txBody>
          <a:bodyPr/>
          <a:lstStyle/>
          <a:p>
            <a:r>
              <a:rPr lang="en-US"/>
              <a:t>Visitor Spending</a:t>
            </a:r>
          </a:p>
        </p:txBody>
      </p:sp>
      <p:sp>
        <p:nvSpPr>
          <p:cNvPr id="3" name="Slide Number Placeholder 2">
            <a:extLst>
              <a:ext uri="{FF2B5EF4-FFF2-40B4-BE49-F238E27FC236}">
                <a16:creationId xmlns:a16="http://schemas.microsoft.com/office/drawing/2014/main" id="{BB0D8F56-57A1-4496-8A3D-10CA39F70FE0}"/>
              </a:ext>
            </a:extLst>
          </p:cNvPr>
          <p:cNvSpPr>
            <a:spLocks noGrp="1"/>
          </p:cNvSpPr>
          <p:nvPr>
            <p:ph type="sldNum" sz="quarter" idx="10"/>
          </p:nvPr>
        </p:nvSpPr>
        <p:spPr/>
        <p:txBody>
          <a:bodyPr/>
          <a:lstStyle/>
          <a:p>
            <a:fld id="{3CD66FC5-BD9E-4EF9-BB17-AB2086BC0753}" type="slidenum">
              <a:rPr lang="en-US" smtClean="0"/>
              <a:pPr/>
              <a:t>13</a:t>
            </a:fld>
            <a:endParaRPr lang="en-US"/>
          </a:p>
        </p:txBody>
      </p:sp>
      <p:sp>
        <p:nvSpPr>
          <p:cNvPr id="6" name="Rectangle: Rounded Corners 5">
            <a:extLst>
              <a:ext uri="{FF2B5EF4-FFF2-40B4-BE49-F238E27FC236}">
                <a16:creationId xmlns:a16="http://schemas.microsoft.com/office/drawing/2014/main" id="{01F565DB-8CE2-4B2F-AEA7-E9645F1B5ED5}"/>
              </a:ext>
            </a:extLst>
          </p:cNvPr>
          <p:cNvSpPr/>
          <p:nvPr/>
        </p:nvSpPr>
        <p:spPr>
          <a:xfrm>
            <a:off x="1103086" y="1602044"/>
            <a:ext cx="7012205" cy="1917495"/>
          </a:xfrm>
          <a:prstGeom prst="round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5" name="object 3">
            <a:extLst>
              <a:ext uri="{FF2B5EF4-FFF2-40B4-BE49-F238E27FC236}">
                <a16:creationId xmlns:a16="http://schemas.microsoft.com/office/drawing/2014/main" id="{4C962178-BFC6-46CD-8A00-1A2A342F2DAC}"/>
              </a:ext>
            </a:extLst>
          </p:cNvPr>
          <p:cNvSpPr txBox="1"/>
          <p:nvPr/>
        </p:nvSpPr>
        <p:spPr>
          <a:xfrm>
            <a:off x="1449238" y="1703091"/>
            <a:ext cx="6107269" cy="1560042"/>
          </a:xfrm>
          <a:prstGeom prst="rect">
            <a:avLst/>
          </a:prstGeom>
        </p:spPr>
        <p:txBody>
          <a:bodyPr vert="horz" wrap="square" lIns="0" tIns="79375" rIns="0" bIns="0" rtlCol="0">
            <a:spAutoFit/>
          </a:bodyPr>
          <a:lstStyle/>
          <a:p>
            <a:pPr marL="12700">
              <a:lnSpc>
                <a:spcPct val="100000"/>
              </a:lnSpc>
              <a:spcBef>
                <a:spcPts val="625"/>
              </a:spcBef>
            </a:pPr>
            <a:r>
              <a:rPr lang="en-US" sz="2000" b="1" u="sng" spc="-15">
                <a:solidFill>
                  <a:schemeClr val="accent3"/>
                </a:solidFill>
                <a:latin typeface="Arial" panose="020B0604020202020204" pitchFamily="34" charset="0"/>
                <a:cs typeface="Arial" panose="020B0604020202020204" pitchFamily="34" charset="0"/>
              </a:rPr>
              <a:t>Visitors </a:t>
            </a:r>
            <a:r>
              <a:rPr lang="en-US" sz="2000" b="1" u="sng" spc="-5">
                <a:solidFill>
                  <a:schemeClr val="accent3"/>
                </a:solidFill>
                <a:latin typeface="Arial" panose="020B0604020202020204" pitchFamily="34" charset="0"/>
                <a:cs typeface="Arial" panose="020B0604020202020204" pitchFamily="34" charset="0"/>
              </a:rPr>
              <a:t>(Commercial and GA</a:t>
            </a:r>
            <a:r>
              <a:rPr lang="en-US" sz="2000" b="1" u="sng" spc="-60">
                <a:solidFill>
                  <a:schemeClr val="accent3"/>
                </a:solidFill>
                <a:latin typeface="Arial" panose="020B0604020202020204" pitchFamily="34" charset="0"/>
                <a:cs typeface="Arial" panose="020B0604020202020204" pitchFamily="34" charset="0"/>
              </a:rPr>
              <a:t> </a:t>
            </a:r>
            <a:r>
              <a:rPr lang="en-US" sz="2000" b="1" u="sng" spc="-10">
                <a:solidFill>
                  <a:schemeClr val="accent3"/>
                </a:solidFill>
                <a:latin typeface="Arial" panose="020B0604020202020204" pitchFamily="34" charset="0"/>
                <a:cs typeface="Arial" panose="020B0604020202020204" pitchFamily="34" charset="0"/>
              </a:rPr>
              <a:t>Spending)</a:t>
            </a:r>
            <a:endParaRPr lang="en-US" sz="2000" b="1" u="sng">
              <a:solidFill>
                <a:schemeClr val="accent3"/>
              </a:solidFill>
              <a:latin typeface="Arial" panose="020B0604020202020204" pitchFamily="34" charset="0"/>
              <a:cs typeface="Arial" panose="020B0604020202020204" pitchFamily="34" charset="0"/>
            </a:endParaRPr>
          </a:p>
          <a:p>
            <a:pPr marL="12700" marR="5080">
              <a:lnSpc>
                <a:spcPct val="100000"/>
              </a:lnSpc>
              <a:spcBef>
                <a:spcPts val="509"/>
              </a:spcBef>
            </a:pPr>
            <a:r>
              <a:rPr lang="en-US">
                <a:solidFill>
                  <a:schemeClr val="accent3"/>
                </a:solidFill>
                <a:latin typeface="Arial" panose="020B0604020202020204" pitchFamily="34" charset="0"/>
                <a:cs typeface="Arial" panose="020B0604020202020204" pitchFamily="34" charset="0"/>
              </a:rPr>
              <a:t>Airports facilitate </a:t>
            </a:r>
            <a:r>
              <a:rPr lang="en-US" spc="-5">
                <a:solidFill>
                  <a:schemeClr val="accent3"/>
                </a:solidFill>
                <a:latin typeface="Arial" panose="020B0604020202020204" pitchFamily="34" charset="0"/>
                <a:cs typeface="Arial" panose="020B0604020202020204" pitchFamily="34" charset="0"/>
              </a:rPr>
              <a:t>money </a:t>
            </a:r>
            <a:r>
              <a:rPr lang="en-US">
                <a:solidFill>
                  <a:schemeClr val="accent3"/>
                </a:solidFill>
                <a:latin typeface="Arial" panose="020B0604020202020204" pitchFamily="34" charset="0"/>
                <a:cs typeface="Arial" panose="020B0604020202020204" pitchFamily="34" charset="0"/>
              </a:rPr>
              <a:t>from out-of-state </a:t>
            </a:r>
            <a:r>
              <a:rPr lang="en-US" spc="-5">
                <a:solidFill>
                  <a:schemeClr val="accent3"/>
                </a:solidFill>
                <a:latin typeface="Arial" panose="020B0604020202020204" pitchFamily="34" charset="0"/>
                <a:cs typeface="Arial" panose="020B0604020202020204" pitchFamily="34" charset="0"/>
              </a:rPr>
              <a:t>being brought into Tennessee. Impacts are </a:t>
            </a:r>
            <a:r>
              <a:rPr lang="en-US">
                <a:solidFill>
                  <a:schemeClr val="accent3"/>
                </a:solidFill>
                <a:latin typeface="Arial" panose="020B0604020202020204" pitchFamily="34" charset="0"/>
                <a:cs typeface="Arial" panose="020B0604020202020204" pitchFamily="34" charset="0"/>
              </a:rPr>
              <a:t>generated </a:t>
            </a:r>
            <a:r>
              <a:rPr lang="en-US" spc="-5">
                <a:solidFill>
                  <a:schemeClr val="accent3"/>
                </a:solidFill>
                <a:latin typeface="Arial" panose="020B0604020202020204" pitchFamily="34" charset="0"/>
                <a:cs typeface="Arial" panose="020B0604020202020204" pitchFamily="34" charset="0"/>
              </a:rPr>
              <a:t>by non-local</a:t>
            </a:r>
            <a:r>
              <a:rPr lang="en-US">
                <a:solidFill>
                  <a:schemeClr val="accent3"/>
                </a:solidFill>
                <a:latin typeface="Arial" panose="020B0604020202020204" pitchFamily="34" charset="0"/>
                <a:cs typeface="Arial" panose="020B0604020202020204" pitchFamily="34" charset="0"/>
              </a:rPr>
              <a:t> visitors </a:t>
            </a:r>
            <a:r>
              <a:rPr lang="en-US" spc="-5">
                <a:solidFill>
                  <a:schemeClr val="accent3"/>
                </a:solidFill>
                <a:latin typeface="Arial" panose="020B0604020202020204" pitchFamily="34" charset="0"/>
                <a:cs typeface="Arial" panose="020B0604020202020204" pitchFamily="34" charset="0"/>
              </a:rPr>
              <a:t>who arrive by air and </a:t>
            </a:r>
            <a:r>
              <a:rPr lang="en-US">
                <a:solidFill>
                  <a:schemeClr val="accent3"/>
                </a:solidFill>
                <a:latin typeface="Arial" panose="020B0604020202020204" pitchFamily="34" charset="0"/>
                <a:cs typeface="Arial" panose="020B0604020202020204" pitchFamily="34" charset="0"/>
              </a:rPr>
              <a:t>spend </a:t>
            </a:r>
            <a:r>
              <a:rPr lang="en-US" spc="-5">
                <a:solidFill>
                  <a:schemeClr val="accent3"/>
                </a:solidFill>
                <a:latin typeface="Arial" panose="020B0604020202020204" pitchFamily="34" charset="0"/>
                <a:cs typeface="Arial" panose="020B0604020202020204" pitchFamily="34" charset="0"/>
              </a:rPr>
              <a:t>money </a:t>
            </a:r>
            <a:r>
              <a:rPr lang="en-US">
                <a:solidFill>
                  <a:schemeClr val="accent3"/>
                </a:solidFill>
                <a:latin typeface="Arial" panose="020B0604020202020204" pitchFamily="34" charset="0"/>
                <a:cs typeface="Arial" panose="020B0604020202020204" pitchFamily="34" charset="0"/>
              </a:rPr>
              <a:t>off-airport </a:t>
            </a:r>
            <a:r>
              <a:rPr lang="en-US" spc="-5">
                <a:solidFill>
                  <a:schemeClr val="accent3"/>
                </a:solidFill>
                <a:latin typeface="Arial" panose="020B0604020202020204" pitchFamily="34" charset="0"/>
                <a:cs typeface="Arial" panose="020B0604020202020204" pitchFamily="34" charset="0"/>
              </a:rPr>
              <a:t>on </a:t>
            </a:r>
            <a:r>
              <a:rPr lang="en-US">
                <a:solidFill>
                  <a:schemeClr val="accent3"/>
                </a:solidFill>
                <a:latin typeface="Arial" panose="020B0604020202020204" pitchFamily="34" charset="0"/>
                <a:cs typeface="Arial" panose="020B0604020202020204" pitchFamily="34" charset="0"/>
              </a:rPr>
              <a:t>lodging, retail, restaurants, </a:t>
            </a:r>
            <a:r>
              <a:rPr lang="en-US" spc="-5">
                <a:solidFill>
                  <a:schemeClr val="accent3"/>
                </a:solidFill>
                <a:latin typeface="Arial" panose="020B0604020202020204" pitchFamily="34" charset="0"/>
                <a:cs typeface="Arial" panose="020B0604020202020204" pitchFamily="34" charset="0"/>
              </a:rPr>
              <a:t>entertainment, </a:t>
            </a:r>
            <a:r>
              <a:rPr lang="en-US">
                <a:solidFill>
                  <a:schemeClr val="accent3"/>
                </a:solidFill>
                <a:latin typeface="Arial" panose="020B0604020202020204" pitchFamily="34" charset="0"/>
                <a:cs typeface="Arial" panose="020B0604020202020204" pitchFamily="34" charset="0"/>
              </a:rPr>
              <a:t>and local </a:t>
            </a:r>
            <a:r>
              <a:rPr lang="en-US" spc="-5">
                <a:solidFill>
                  <a:schemeClr val="accent3"/>
                </a:solidFill>
                <a:latin typeface="Arial" panose="020B0604020202020204" pitchFamily="34" charset="0"/>
                <a:cs typeface="Arial" panose="020B0604020202020204" pitchFamily="34" charset="0"/>
              </a:rPr>
              <a:t>transportation. </a:t>
            </a:r>
            <a:endParaRPr lang="en-US">
              <a:solidFill>
                <a:schemeClr val="accent3"/>
              </a:solidFill>
              <a:latin typeface="Arial" panose="020B0604020202020204" pitchFamily="34" charset="0"/>
              <a:cs typeface="Arial" panose="020B0604020202020204" pitchFamily="34" charset="0"/>
            </a:endParaRPr>
          </a:p>
        </p:txBody>
      </p:sp>
      <p:grpSp>
        <p:nvGrpSpPr>
          <p:cNvPr id="78" name="Group 77">
            <a:extLst>
              <a:ext uri="{FF2B5EF4-FFF2-40B4-BE49-F238E27FC236}">
                <a16:creationId xmlns:a16="http://schemas.microsoft.com/office/drawing/2014/main" id="{840285FB-2498-4517-B787-9A703B205A9D}"/>
              </a:ext>
            </a:extLst>
          </p:cNvPr>
          <p:cNvGrpSpPr/>
          <p:nvPr/>
        </p:nvGrpSpPr>
        <p:grpSpPr>
          <a:xfrm>
            <a:off x="3783508" y="2342356"/>
            <a:ext cx="8631553" cy="4317440"/>
            <a:chOff x="4075281" y="2718524"/>
            <a:chExt cx="7851563" cy="3927294"/>
          </a:xfrm>
        </p:grpSpPr>
        <p:pic>
          <p:nvPicPr>
            <p:cNvPr id="14" name="Graphic 13">
              <a:extLst>
                <a:ext uri="{FF2B5EF4-FFF2-40B4-BE49-F238E27FC236}">
                  <a16:creationId xmlns:a16="http://schemas.microsoft.com/office/drawing/2014/main" id="{BFEC8D0F-AAA6-41E1-BD16-6EA9423E1B0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323181" y="4607468"/>
              <a:ext cx="7134225" cy="2038350"/>
            </a:xfrm>
            <a:prstGeom prst="rect">
              <a:avLst/>
            </a:prstGeom>
          </p:spPr>
        </p:pic>
        <p:grpSp>
          <p:nvGrpSpPr>
            <p:cNvPr id="77" name="Group 76">
              <a:extLst>
                <a:ext uri="{FF2B5EF4-FFF2-40B4-BE49-F238E27FC236}">
                  <a16:creationId xmlns:a16="http://schemas.microsoft.com/office/drawing/2014/main" id="{4D0E93F4-DD88-4D2B-AC68-BF5105B1D0BF}"/>
                </a:ext>
              </a:extLst>
            </p:cNvPr>
            <p:cNvGrpSpPr/>
            <p:nvPr/>
          </p:nvGrpSpPr>
          <p:grpSpPr>
            <a:xfrm>
              <a:off x="4075281" y="2718524"/>
              <a:ext cx="7851563" cy="3920558"/>
              <a:chOff x="4075281" y="2718524"/>
              <a:chExt cx="7851563" cy="3920558"/>
            </a:xfrm>
          </p:grpSpPr>
          <p:grpSp>
            <p:nvGrpSpPr>
              <p:cNvPr id="20" name="Group 19">
                <a:extLst>
                  <a:ext uri="{FF2B5EF4-FFF2-40B4-BE49-F238E27FC236}">
                    <a16:creationId xmlns:a16="http://schemas.microsoft.com/office/drawing/2014/main" id="{8A6BC614-C2F4-473A-B5BD-784C3B8A7658}"/>
                  </a:ext>
                </a:extLst>
              </p:cNvPr>
              <p:cNvGrpSpPr/>
              <p:nvPr/>
            </p:nvGrpSpPr>
            <p:grpSpPr>
              <a:xfrm>
                <a:off x="4075281" y="4153282"/>
                <a:ext cx="2038350" cy="2038350"/>
                <a:chOff x="2208379" y="3702129"/>
                <a:chExt cx="2038350" cy="2038350"/>
              </a:xfrm>
            </p:grpSpPr>
            <p:grpSp>
              <p:nvGrpSpPr>
                <p:cNvPr id="18" name="Group 17">
                  <a:extLst>
                    <a:ext uri="{FF2B5EF4-FFF2-40B4-BE49-F238E27FC236}">
                      <a16:creationId xmlns:a16="http://schemas.microsoft.com/office/drawing/2014/main" id="{DF8AA54B-8D71-4F39-A894-79B40B2FC08A}"/>
                    </a:ext>
                  </a:extLst>
                </p:cNvPr>
                <p:cNvGrpSpPr/>
                <p:nvPr/>
              </p:nvGrpSpPr>
              <p:grpSpPr>
                <a:xfrm>
                  <a:off x="2208379" y="3702129"/>
                  <a:ext cx="2038350" cy="2038350"/>
                  <a:chOff x="2208379" y="3702129"/>
                  <a:chExt cx="2038350" cy="2038350"/>
                </a:xfrm>
                <a:solidFill>
                  <a:schemeClr val="bg1"/>
                </a:solidFill>
              </p:grpSpPr>
              <p:pic>
                <p:nvPicPr>
                  <p:cNvPr id="16" name="Graphic 15" descr="Marker">
                    <a:extLst>
                      <a:ext uri="{FF2B5EF4-FFF2-40B4-BE49-F238E27FC236}">
                        <a16:creationId xmlns:a16="http://schemas.microsoft.com/office/drawing/2014/main" id="{987E895D-06F2-49F6-A8ED-AC73DE45EEF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17" name="Oval 16">
                    <a:extLst>
                      <a:ext uri="{FF2B5EF4-FFF2-40B4-BE49-F238E27FC236}">
                        <a16:creationId xmlns:a16="http://schemas.microsoft.com/office/drawing/2014/main" id="{9BFC102B-E7B2-4AEE-AFBA-47818F3A85FF}"/>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 name="Group 10">
                  <a:extLst>
                    <a:ext uri="{FF2B5EF4-FFF2-40B4-BE49-F238E27FC236}">
                      <a16:creationId xmlns:a16="http://schemas.microsoft.com/office/drawing/2014/main" id="{877BBA64-FF8D-4425-83AF-802F55DF3986}"/>
                    </a:ext>
                  </a:extLst>
                </p:cNvPr>
                <p:cNvGrpSpPr/>
                <p:nvPr/>
              </p:nvGrpSpPr>
              <p:grpSpPr>
                <a:xfrm>
                  <a:off x="2913229" y="4126332"/>
                  <a:ext cx="628650" cy="542925"/>
                  <a:chOff x="7078153" y="4413336"/>
                  <a:chExt cx="2548926" cy="2201345"/>
                </a:xfrm>
              </p:grpSpPr>
              <p:pic>
                <p:nvPicPr>
                  <p:cNvPr id="8" name="Graphic 7">
                    <a:extLst>
                      <a:ext uri="{FF2B5EF4-FFF2-40B4-BE49-F238E27FC236}">
                        <a16:creationId xmlns:a16="http://schemas.microsoft.com/office/drawing/2014/main" id="{320501E7-3A0E-45B8-AFA4-523E96E5F84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10" name="Graphic 9" descr="Dollar">
                    <a:extLst>
                      <a:ext uri="{FF2B5EF4-FFF2-40B4-BE49-F238E27FC236}">
                        <a16:creationId xmlns:a16="http://schemas.microsoft.com/office/drawing/2014/main" id="{474387C9-3C21-42F6-A4D3-E21C1B2E9173}"/>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nvGrpSpPr>
              <p:cNvPr id="49" name="Group 48">
                <a:extLst>
                  <a:ext uri="{FF2B5EF4-FFF2-40B4-BE49-F238E27FC236}">
                    <a16:creationId xmlns:a16="http://schemas.microsoft.com/office/drawing/2014/main" id="{42F6FFB2-F823-467B-A0AF-658B8D208177}"/>
                  </a:ext>
                </a:extLst>
              </p:cNvPr>
              <p:cNvGrpSpPr/>
              <p:nvPr/>
            </p:nvGrpSpPr>
            <p:grpSpPr>
              <a:xfrm>
                <a:off x="5559025" y="4600732"/>
                <a:ext cx="2038350" cy="2038350"/>
                <a:chOff x="2208379" y="3702129"/>
                <a:chExt cx="2038350" cy="2038350"/>
              </a:xfrm>
            </p:grpSpPr>
            <p:grpSp>
              <p:nvGrpSpPr>
                <p:cNvPr id="50" name="Group 49">
                  <a:extLst>
                    <a:ext uri="{FF2B5EF4-FFF2-40B4-BE49-F238E27FC236}">
                      <a16:creationId xmlns:a16="http://schemas.microsoft.com/office/drawing/2014/main" id="{4AEDE697-F6AE-48D2-A78E-9D2A5918B41D}"/>
                    </a:ext>
                  </a:extLst>
                </p:cNvPr>
                <p:cNvGrpSpPr/>
                <p:nvPr/>
              </p:nvGrpSpPr>
              <p:grpSpPr>
                <a:xfrm>
                  <a:off x="2208379" y="3702129"/>
                  <a:ext cx="2038350" cy="2038350"/>
                  <a:chOff x="2208379" y="3702129"/>
                  <a:chExt cx="2038350" cy="2038350"/>
                </a:xfrm>
                <a:solidFill>
                  <a:schemeClr val="bg1"/>
                </a:solidFill>
              </p:grpSpPr>
              <p:pic>
                <p:nvPicPr>
                  <p:cNvPr id="54" name="Graphic 53" descr="Marker">
                    <a:extLst>
                      <a:ext uri="{FF2B5EF4-FFF2-40B4-BE49-F238E27FC236}">
                        <a16:creationId xmlns:a16="http://schemas.microsoft.com/office/drawing/2014/main" id="{CA09D2F7-DE02-4143-B7FD-4B7C670DA5F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55" name="Oval 54">
                    <a:extLst>
                      <a:ext uri="{FF2B5EF4-FFF2-40B4-BE49-F238E27FC236}">
                        <a16:creationId xmlns:a16="http://schemas.microsoft.com/office/drawing/2014/main" id="{A739C26C-19E0-47E5-B082-BA52400EC39E}"/>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1" name="Group 50">
                  <a:extLst>
                    <a:ext uri="{FF2B5EF4-FFF2-40B4-BE49-F238E27FC236}">
                      <a16:creationId xmlns:a16="http://schemas.microsoft.com/office/drawing/2014/main" id="{1ECAE1EC-8FD1-49BD-8230-BC41066E8845}"/>
                    </a:ext>
                  </a:extLst>
                </p:cNvPr>
                <p:cNvGrpSpPr/>
                <p:nvPr/>
              </p:nvGrpSpPr>
              <p:grpSpPr>
                <a:xfrm>
                  <a:off x="2913229" y="4126332"/>
                  <a:ext cx="628650" cy="542925"/>
                  <a:chOff x="7078153" y="4413336"/>
                  <a:chExt cx="2548926" cy="2201345"/>
                </a:xfrm>
              </p:grpSpPr>
              <p:pic>
                <p:nvPicPr>
                  <p:cNvPr id="52" name="Graphic 51">
                    <a:extLst>
                      <a:ext uri="{FF2B5EF4-FFF2-40B4-BE49-F238E27FC236}">
                        <a16:creationId xmlns:a16="http://schemas.microsoft.com/office/drawing/2014/main" id="{3066EC06-8CE4-4494-86B1-395BE3D63A9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53" name="Graphic 52" descr="Dollar">
                    <a:extLst>
                      <a:ext uri="{FF2B5EF4-FFF2-40B4-BE49-F238E27FC236}">
                        <a16:creationId xmlns:a16="http://schemas.microsoft.com/office/drawing/2014/main" id="{6C049E75-370D-4506-A447-222C08E19433}"/>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nvGrpSpPr>
              <p:cNvPr id="56" name="Group 55">
                <a:extLst>
                  <a:ext uri="{FF2B5EF4-FFF2-40B4-BE49-F238E27FC236}">
                    <a16:creationId xmlns:a16="http://schemas.microsoft.com/office/drawing/2014/main" id="{54B9FE4A-330F-495E-A60F-2CEB6D17CA11}"/>
                  </a:ext>
                </a:extLst>
              </p:cNvPr>
              <p:cNvGrpSpPr/>
              <p:nvPr/>
            </p:nvGrpSpPr>
            <p:grpSpPr>
              <a:xfrm>
                <a:off x="6802483" y="4236781"/>
                <a:ext cx="2038350" cy="2038350"/>
                <a:chOff x="2208379" y="3702129"/>
                <a:chExt cx="2038350" cy="2038350"/>
              </a:xfrm>
            </p:grpSpPr>
            <p:grpSp>
              <p:nvGrpSpPr>
                <p:cNvPr id="57" name="Group 56">
                  <a:extLst>
                    <a:ext uri="{FF2B5EF4-FFF2-40B4-BE49-F238E27FC236}">
                      <a16:creationId xmlns:a16="http://schemas.microsoft.com/office/drawing/2014/main" id="{8667F4C6-5835-4159-9CC7-A0B6071F7042}"/>
                    </a:ext>
                  </a:extLst>
                </p:cNvPr>
                <p:cNvGrpSpPr/>
                <p:nvPr/>
              </p:nvGrpSpPr>
              <p:grpSpPr>
                <a:xfrm>
                  <a:off x="2208379" y="3702129"/>
                  <a:ext cx="2038350" cy="2038350"/>
                  <a:chOff x="2208379" y="3702129"/>
                  <a:chExt cx="2038350" cy="2038350"/>
                </a:xfrm>
                <a:solidFill>
                  <a:schemeClr val="bg1"/>
                </a:solidFill>
              </p:grpSpPr>
              <p:pic>
                <p:nvPicPr>
                  <p:cNvPr id="61" name="Graphic 60" descr="Marker">
                    <a:extLst>
                      <a:ext uri="{FF2B5EF4-FFF2-40B4-BE49-F238E27FC236}">
                        <a16:creationId xmlns:a16="http://schemas.microsoft.com/office/drawing/2014/main" id="{ABA97258-F002-48D5-AA53-D1DC9640AE2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62" name="Oval 61">
                    <a:extLst>
                      <a:ext uri="{FF2B5EF4-FFF2-40B4-BE49-F238E27FC236}">
                        <a16:creationId xmlns:a16="http://schemas.microsoft.com/office/drawing/2014/main" id="{AA94CF08-C659-449A-9833-DA2F99E34C02}"/>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8" name="Group 57">
                  <a:extLst>
                    <a:ext uri="{FF2B5EF4-FFF2-40B4-BE49-F238E27FC236}">
                      <a16:creationId xmlns:a16="http://schemas.microsoft.com/office/drawing/2014/main" id="{057F69D9-8C62-4D76-8562-EDF362F4204A}"/>
                    </a:ext>
                  </a:extLst>
                </p:cNvPr>
                <p:cNvGrpSpPr/>
                <p:nvPr/>
              </p:nvGrpSpPr>
              <p:grpSpPr>
                <a:xfrm>
                  <a:off x="2913229" y="4126332"/>
                  <a:ext cx="628650" cy="542925"/>
                  <a:chOff x="7078153" y="4413336"/>
                  <a:chExt cx="2548926" cy="2201345"/>
                </a:xfrm>
              </p:grpSpPr>
              <p:pic>
                <p:nvPicPr>
                  <p:cNvPr id="59" name="Graphic 58">
                    <a:extLst>
                      <a:ext uri="{FF2B5EF4-FFF2-40B4-BE49-F238E27FC236}">
                        <a16:creationId xmlns:a16="http://schemas.microsoft.com/office/drawing/2014/main" id="{802B45B1-E1FD-45AF-8169-A620E4BB332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60" name="Graphic 59" descr="Dollar">
                    <a:extLst>
                      <a:ext uri="{FF2B5EF4-FFF2-40B4-BE49-F238E27FC236}">
                        <a16:creationId xmlns:a16="http://schemas.microsoft.com/office/drawing/2014/main" id="{0E110276-E18D-44EA-89D0-60B972C12080}"/>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nvGrpSpPr>
              <p:cNvPr id="63" name="Group 62">
                <a:extLst>
                  <a:ext uri="{FF2B5EF4-FFF2-40B4-BE49-F238E27FC236}">
                    <a16:creationId xmlns:a16="http://schemas.microsoft.com/office/drawing/2014/main" id="{79C5720E-A1E4-4A8E-92CF-B99AB9241E37}"/>
                  </a:ext>
                </a:extLst>
              </p:cNvPr>
              <p:cNvGrpSpPr/>
              <p:nvPr/>
            </p:nvGrpSpPr>
            <p:grpSpPr>
              <a:xfrm>
                <a:off x="7866142" y="2718524"/>
                <a:ext cx="2038350" cy="2038350"/>
                <a:chOff x="2208379" y="3702129"/>
                <a:chExt cx="2038350" cy="2038350"/>
              </a:xfrm>
            </p:grpSpPr>
            <p:grpSp>
              <p:nvGrpSpPr>
                <p:cNvPr id="64" name="Group 63">
                  <a:extLst>
                    <a:ext uri="{FF2B5EF4-FFF2-40B4-BE49-F238E27FC236}">
                      <a16:creationId xmlns:a16="http://schemas.microsoft.com/office/drawing/2014/main" id="{06D3A8C5-C87C-4346-B6B0-07F0D926C637}"/>
                    </a:ext>
                  </a:extLst>
                </p:cNvPr>
                <p:cNvGrpSpPr/>
                <p:nvPr/>
              </p:nvGrpSpPr>
              <p:grpSpPr>
                <a:xfrm>
                  <a:off x="2208379" y="3702129"/>
                  <a:ext cx="2038350" cy="2038350"/>
                  <a:chOff x="2208379" y="3702129"/>
                  <a:chExt cx="2038350" cy="2038350"/>
                </a:xfrm>
                <a:solidFill>
                  <a:schemeClr val="bg1"/>
                </a:solidFill>
              </p:grpSpPr>
              <p:pic>
                <p:nvPicPr>
                  <p:cNvPr id="68" name="Graphic 67" descr="Marker">
                    <a:extLst>
                      <a:ext uri="{FF2B5EF4-FFF2-40B4-BE49-F238E27FC236}">
                        <a16:creationId xmlns:a16="http://schemas.microsoft.com/office/drawing/2014/main" id="{044D206C-60D7-476B-9D66-90A2F61A325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69" name="Oval 68">
                    <a:extLst>
                      <a:ext uri="{FF2B5EF4-FFF2-40B4-BE49-F238E27FC236}">
                        <a16:creationId xmlns:a16="http://schemas.microsoft.com/office/drawing/2014/main" id="{FBEC169B-D51A-4A64-8F69-D5C3473F7041}"/>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5" name="Group 64">
                  <a:extLst>
                    <a:ext uri="{FF2B5EF4-FFF2-40B4-BE49-F238E27FC236}">
                      <a16:creationId xmlns:a16="http://schemas.microsoft.com/office/drawing/2014/main" id="{7D8EB62D-1B8A-4609-AAB1-46D93CB6B22E}"/>
                    </a:ext>
                  </a:extLst>
                </p:cNvPr>
                <p:cNvGrpSpPr/>
                <p:nvPr/>
              </p:nvGrpSpPr>
              <p:grpSpPr>
                <a:xfrm>
                  <a:off x="2913229" y="4126332"/>
                  <a:ext cx="628650" cy="542925"/>
                  <a:chOff x="7078153" y="4413336"/>
                  <a:chExt cx="2548926" cy="2201345"/>
                </a:xfrm>
              </p:grpSpPr>
              <p:pic>
                <p:nvPicPr>
                  <p:cNvPr id="66" name="Graphic 65">
                    <a:extLst>
                      <a:ext uri="{FF2B5EF4-FFF2-40B4-BE49-F238E27FC236}">
                        <a16:creationId xmlns:a16="http://schemas.microsoft.com/office/drawing/2014/main" id="{6315F08F-BC40-435E-856D-7052138E3FF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67" name="Graphic 66" descr="Dollar">
                    <a:extLst>
                      <a:ext uri="{FF2B5EF4-FFF2-40B4-BE49-F238E27FC236}">
                        <a16:creationId xmlns:a16="http://schemas.microsoft.com/office/drawing/2014/main" id="{F9D4B6EF-AACE-4FD0-953B-AD0D84A903C5}"/>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nvGrpSpPr>
              <p:cNvPr id="70" name="Group 69">
                <a:extLst>
                  <a:ext uri="{FF2B5EF4-FFF2-40B4-BE49-F238E27FC236}">
                    <a16:creationId xmlns:a16="http://schemas.microsoft.com/office/drawing/2014/main" id="{D9711C63-067C-41D6-86F1-AA340D2CF114}"/>
                  </a:ext>
                </a:extLst>
              </p:cNvPr>
              <p:cNvGrpSpPr/>
              <p:nvPr/>
            </p:nvGrpSpPr>
            <p:grpSpPr>
              <a:xfrm>
                <a:off x="9888494" y="4236781"/>
                <a:ext cx="2038350" cy="2038350"/>
                <a:chOff x="2208379" y="3702129"/>
                <a:chExt cx="2038350" cy="2038350"/>
              </a:xfrm>
            </p:grpSpPr>
            <p:grpSp>
              <p:nvGrpSpPr>
                <p:cNvPr id="71" name="Group 70">
                  <a:extLst>
                    <a:ext uri="{FF2B5EF4-FFF2-40B4-BE49-F238E27FC236}">
                      <a16:creationId xmlns:a16="http://schemas.microsoft.com/office/drawing/2014/main" id="{7D2CB24A-B657-4443-8873-BB181120E372}"/>
                    </a:ext>
                  </a:extLst>
                </p:cNvPr>
                <p:cNvGrpSpPr/>
                <p:nvPr/>
              </p:nvGrpSpPr>
              <p:grpSpPr>
                <a:xfrm>
                  <a:off x="2208379" y="3702129"/>
                  <a:ext cx="2038350" cy="2038350"/>
                  <a:chOff x="2208379" y="3702129"/>
                  <a:chExt cx="2038350" cy="2038350"/>
                </a:xfrm>
                <a:solidFill>
                  <a:schemeClr val="bg1"/>
                </a:solidFill>
              </p:grpSpPr>
              <p:pic>
                <p:nvPicPr>
                  <p:cNvPr id="75" name="Graphic 74" descr="Marker">
                    <a:extLst>
                      <a:ext uri="{FF2B5EF4-FFF2-40B4-BE49-F238E27FC236}">
                        <a16:creationId xmlns:a16="http://schemas.microsoft.com/office/drawing/2014/main" id="{7B587359-968D-4DD0-9159-D975951DB35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76" name="Oval 75">
                    <a:extLst>
                      <a:ext uri="{FF2B5EF4-FFF2-40B4-BE49-F238E27FC236}">
                        <a16:creationId xmlns:a16="http://schemas.microsoft.com/office/drawing/2014/main" id="{D1EB0909-ACD0-49C9-AB42-F43D39B45A3E}"/>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2" name="Group 71">
                  <a:extLst>
                    <a:ext uri="{FF2B5EF4-FFF2-40B4-BE49-F238E27FC236}">
                      <a16:creationId xmlns:a16="http://schemas.microsoft.com/office/drawing/2014/main" id="{1C5A1762-DBC5-45EC-9762-859916C63453}"/>
                    </a:ext>
                  </a:extLst>
                </p:cNvPr>
                <p:cNvGrpSpPr/>
                <p:nvPr/>
              </p:nvGrpSpPr>
              <p:grpSpPr>
                <a:xfrm>
                  <a:off x="2913229" y="4126332"/>
                  <a:ext cx="628650" cy="542925"/>
                  <a:chOff x="7078153" y="4413336"/>
                  <a:chExt cx="2548926" cy="2201345"/>
                </a:xfrm>
              </p:grpSpPr>
              <p:pic>
                <p:nvPicPr>
                  <p:cNvPr id="73" name="Graphic 72">
                    <a:extLst>
                      <a:ext uri="{FF2B5EF4-FFF2-40B4-BE49-F238E27FC236}">
                        <a16:creationId xmlns:a16="http://schemas.microsoft.com/office/drawing/2014/main" id="{14B7B857-4853-4E14-99E3-FAB1AE9D2F1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74" name="Graphic 73" descr="Dollar">
                    <a:extLst>
                      <a:ext uri="{FF2B5EF4-FFF2-40B4-BE49-F238E27FC236}">
                        <a16:creationId xmlns:a16="http://schemas.microsoft.com/office/drawing/2014/main" id="{8382D719-165C-4F35-9685-65E5CAA6BB37}"/>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grpSp>
    </p:spTree>
    <p:extLst>
      <p:ext uri="{BB962C8B-B14F-4D97-AF65-F5344CB8AC3E}">
        <p14:creationId xmlns:p14="http://schemas.microsoft.com/office/powerpoint/2010/main" val="25131297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C9F4A7-E56C-4931-AC4C-F8FE971C1B61}"/>
              </a:ext>
            </a:extLst>
          </p:cNvPr>
          <p:cNvSpPr>
            <a:spLocks noGrp="1"/>
          </p:cNvSpPr>
          <p:nvPr>
            <p:ph type="title"/>
          </p:nvPr>
        </p:nvSpPr>
        <p:spPr/>
        <p:txBody>
          <a:bodyPr/>
          <a:lstStyle/>
          <a:p>
            <a:r>
              <a:rPr lang="en-US"/>
              <a:t>Off-Airport Freight/Cargo Impacts</a:t>
            </a:r>
          </a:p>
        </p:txBody>
      </p:sp>
      <p:sp>
        <p:nvSpPr>
          <p:cNvPr id="3" name="Content Placeholder 2">
            <a:extLst>
              <a:ext uri="{FF2B5EF4-FFF2-40B4-BE49-F238E27FC236}">
                <a16:creationId xmlns:a16="http://schemas.microsoft.com/office/drawing/2014/main" id="{B4A92AB3-6C55-4089-92AB-97FED8B63455}"/>
              </a:ext>
            </a:extLst>
          </p:cNvPr>
          <p:cNvSpPr>
            <a:spLocks noGrp="1"/>
          </p:cNvSpPr>
          <p:nvPr>
            <p:ph idx="1"/>
          </p:nvPr>
        </p:nvSpPr>
        <p:spPr/>
        <p:txBody>
          <a:bodyPr/>
          <a:lstStyle/>
          <a:p>
            <a:r>
              <a:rPr lang="en-US"/>
              <a:t>Analysis documents </a:t>
            </a:r>
            <a:r>
              <a:rPr lang="en-US" u="sng"/>
              <a:t>off-airport</a:t>
            </a:r>
            <a:r>
              <a:rPr lang="en-US"/>
              <a:t> impacts supported by air cargo services at airports</a:t>
            </a:r>
          </a:p>
          <a:p>
            <a:pPr lvl="1"/>
            <a:r>
              <a:rPr lang="en-US"/>
              <a:t>The impacts of FedEx, UPS, and other air cargo carriers on airports are included in individual airport economic impacts</a:t>
            </a:r>
          </a:p>
          <a:p>
            <a:r>
              <a:rPr lang="en-US"/>
              <a:t>Analysis relies on data from a variety of sources </a:t>
            </a:r>
          </a:p>
          <a:p>
            <a:r>
              <a:rPr lang="en-US"/>
              <a:t>Top industries reliant on air cargo include precision instruments and electronics</a:t>
            </a:r>
          </a:p>
          <a:p>
            <a:endParaRPr lang="en-US"/>
          </a:p>
        </p:txBody>
      </p:sp>
      <p:sp>
        <p:nvSpPr>
          <p:cNvPr id="4" name="Slide Number Placeholder 3">
            <a:extLst>
              <a:ext uri="{FF2B5EF4-FFF2-40B4-BE49-F238E27FC236}">
                <a16:creationId xmlns:a16="http://schemas.microsoft.com/office/drawing/2014/main" id="{A3313009-A966-4D69-87CC-739FC6FB84B3}"/>
              </a:ext>
            </a:extLst>
          </p:cNvPr>
          <p:cNvSpPr>
            <a:spLocks noGrp="1"/>
          </p:cNvSpPr>
          <p:nvPr>
            <p:ph type="sldNum" sz="quarter" idx="10"/>
          </p:nvPr>
        </p:nvSpPr>
        <p:spPr/>
        <p:txBody>
          <a:bodyPr/>
          <a:lstStyle/>
          <a:p>
            <a:fld id="{3CD66FC5-BD9E-4EF9-BB17-AB2086BC0753}" type="slidenum">
              <a:rPr lang="en-US" b="0" smtClean="0"/>
              <a:pPr/>
              <a:t>14</a:t>
            </a:fld>
            <a:endParaRPr lang="en-US" b="0"/>
          </a:p>
        </p:txBody>
      </p:sp>
    </p:spTree>
    <p:extLst>
      <p:ext uri="{BB962C8B-B14F-4D97-AF65-F5344CB8AC3E}">
        <p14:creationId xmlns:p14="http://schemas.microsoft.com/office/powerpoint/2010/main" val="1490644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1045BA50-F28F-4949-A300-322111FD64CD}"/>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t="18456" b="25351"/>
          <a:stretch/>
        </p:blipFill>
        <p:spPr>
          <a:xfrm>
            <a:off x="3087483" y="5440551"/>
            <a:ext cx="9104515" cy="1417450"/>
          </a:xfrm>
          <a:prstGeom prst="rect">
            <a:avLst/>
          </a:prstGeom>
        </p:spPr>
      </p:pic>
      <p:sp>
        <p:nvSpPr>
          <p:cNvPr id="4" name="Title 3">
            <a:extLst>
              <a:ext uri="{FF2B5EF4-FFF2-40B4-BE49-F238E27FC236}">
                <a16:creationId xmlns:a16="http://schemas.microsoft.com/office/drawing/2014/main" id="{D25EDBFF-CF00-49DE-BAF4-85A157E3D698}"/>
              </a:ext>
            </a:extLst>
          </p:cNvPr>
          <p:cNvSpPr>
            <a:spLocks noGrp="1"/>
          </p:cNvSpPr>
          <p:nvPr>
            <p:ph type="title"/>
          </p:nvPr>
        </p:nvSpPr>
        <p:spPr/>
        <p:txBody>
          <a:bodyPr/>
          <a:lstStyle/>
          <a:p>
            <a:r>
              <a:rPr lang="en-US"/>
              <a:t> Off-Airport Freight/Cargo Impacts</a:t>
            </a:r>
          </a:p>
        </p:txBody>
      </p:sp>
      <p:sp>
        <p:nvSpPr>
          <p:cNvPr id="3" name="Slide Number Placeholder 2">
            <a:extLst>
              <a:ext uri="{FF2B5EF4-FFF2-40B4-BE49-F238E27FC236}">
                <a16:creationId xmlns:a16="http://schemas.microsoft.com/office/drawing/2014/main" id="{5843A543-8DF5-4B31-9A02-06BD1FF7A23A}"/>
              </a:ext>
            </a:extLst>
          </p:cNvPr>
          <p:cNvSpPr>
            <a:spLocks noGrp="1"/>
          </p:cNvSpPr>
          <p:nvPr>
            <p:ph type="sldNum" sz="quarter" idx="10"/>
          </p:nvPr>
        </p:nvSpPr>
        <p:spPr/>
        <p:txBody>
          <a:bodyPr/>
          <a:lstStyle/>
          <a:p>
            <a:fld id="{3CD66FC5-BD9E-4EF9-BB17-AB2086BC0753}" type="slidenum">
              <a:rPr lang="en-US" smtClean="0"/>
              <a:t>15</a:t>
            </a:fld>
            <a:endParaRPr lang="en-US"/>
          </a:p>
        </p:txBody>
      </p:sp>
      <p:grpSp>
        <p:nvGrpSpPr>
          <p:cNvPr id="17" name="Group 16">
            <a:extLst>
              <a:ext uri="{FF2B5EF4-FFF2-40B4-BE49-F238E27FC236}">
                <a16:creationId xmlns:a16="http://schemas.microsoft.com/office/drawing/2014/main" id="{3D6CA939-801F-4DC0-90F1-CA72F8B48732}"/>
              </a:ext>
            </a:extLst>
          </p:cNvPr>
          <p:cNvGrpSpPr/>
          <p:nvPr/>
        </p:nvGrpSpPr>
        <p:grpSpPr>
          <a:xfrm>
            <a:off x="626077" y="3865332"/>
            <a:ext cx="10036174" cy="1323439"/>
            <a:chOff x="626077" y="4003356"/>
            <a:chExt cx="10036174" cy="1323439"/>
          </a:xfrm>
        </p:grpSpPr>
        <p:sp>
          <p:nvSpPr>
            <p:cNvPr id="7" name="TextBox 6">
              <a:extLst>
                <a:ext uri="{FF2B5EF4-FFF2-40B4-BE49-F238E27FC236}">
                  <a16:creationId xmlns:a16="http://schemas.microsoft.com/office/drawing/2014/main" id="{6FEB8AAA-B294-48DB-907C-1EC2FF0011A0}"/>
                </a:ext>
              </a:extLst>
            </p:cNvPr>
            <p:cNvSpPr txBox="1"/>
            <p:nvPr/>
          </p:nvSpPr>
          <p:spPr>
            <a:xfrm>
              <a:off x="626077" y="4003356"/>
              <a:ext cx="2117124" cy="1323439"/>
            </a:xfrm>
            <a:prstGeom prst="rect">
              <a:avLst/>
            </a:prstGeom>
            <a:noFill/>
          </p:spPr>
          <p:txBody>
            <a:bodyPr wrap="square" rtlCol="0">
              <a:spAutoFit/>
            </a:bodyPr>
            <a:lstStyle/>
            <a:p>
              <a:pPr algn="ctr"/>
              <a:r>
                <a:rPr lang="en-US" sz="4800" b="1">
                  <a:solidFill>
                    <a:schemeClr val="bg1"/>
                  </a:solidFill>
                  <a:latin typeface="Arial" panose="020B0604020202020204" pitchFamily="34" charset="0"/>
                  <a:cs typeface="Arial" panose="020B0604020202020204" pitchFamily="34" charset="0"/>
                </a:rPr>
                <a:t>$4.7</a:t>
              </a:r>
              <a:br>
                <a:rPr lang="en-US" sz="3200" b="1">
                  <a:solidFill>
                    <a:schemeClr val="bg1"/>
                  </a:solidFill>
                  <a:latin typeface="Arial" panose="020B0604020202020204" pitchFamily="34" charset="0"/>
                  <a:cs typeface="Arial" panose="020B0604020202020204" pitchFamily="34" charset="0"/>
                </a:rPr>
              </a:br>
              <a:r>
                <a:rPr lang="en-US" sz="3200" b="1">
                  <a:solidFill>
                    <a:schemeClr val="bg1"/>
                  </a:solidFill>
                  <a:latin typeface="Arial" panose="020B0604020202020204" pitchFamily="34" charset="0"/>
                  <a:cs typeface="Arial" panose="020B0604020202020204" pitchFamily="34" charset="0"/>
                </a:rPr>
                <a:t>billion </a:t>
              </a:r>
            </a:p>
          </p:txBody>
        </p:sp>
        <p:sp>
          <p:nvSpPr>
            <p:cNvPr id="8" name="TextBox 7">
              <a:extLst>
                <a:ext uri="{FF2B5EF4-FFF2-40B4-BE49-F238E27FC236}">
                  <a16:creationId xmlns:a16="http://schemas.microsoft.com/office/drawing/2014/main" id="{DE7FEE41-63A2-418E-BE8A-3780C7E0E5C0}"/>
                </a:ext>
              </a:extLst>
            </p:cNvPr>
            <p:cNvSpPr txBox="1"/>
            <p:nvPr/>
          </p:nvSpPr>
          <p:spPr>
            <a:xfrm>
              <a:off x="3265760" y="4003356"/>
              <a:ext cx="2117124" cy="1323439"/>
            </a:xfrm>
            <a:prstGeom prst="rect">
              <a:avLst/>
            </a:prstGeom>
            <a:noFill/>
          </p:spPr>
          <p:txBody>
            <a:bodyPr wrap="square" rtlCol="0">
              <a:spAutoFit/>
            </a:bodyPr>
            <a:lstStyle/>
            <a:p>
              <a:pPr algn="ctr"/>
              <a:r>
                <a:rPr lang="en-US" sz="4800" b="1">
                  <a:latin typeface="Arial" panose="020B0604020202020204" pitchFamily="34" charset="0"/>
                  <a:cs typeface="Arial" panose="020B0604020202020204" pitchFamily="34" charset="0"/>
                </a:rPr>
                <a:t>$7.8</a:t>
              </a:r>
              <a:br>
                <a:rPr lang="en-US" sz="3200" b="1">
                  <a:latin typeface="Arial" panose="020B0604020202020204" pitchFamily="34" charset="0"/>
                  <a:cs typeface="Arial" panose="020B0604020202020204" pitchFamily="34" charset="0"/>
                </a:rPr>
              </a:br>
              <a:r>
                <a:rPr lang="en-US" sz="3200" b="1">
                  <a:latin typeface="Arial" panose="020B0604020202020204" pitchFamily="34" charset="0"/>
                  <a:cs typeface="Arial" panose="020B0604020202020204" pitchFamily="34" charset="0"/>
                </a:rPr>
                <a:t>billion </a:t>
              </a:r>
            </a:p>
          </p:txBody>
        </p:sp>
        <p:sp>
          <p:nvSpPr>
            <p:cNvPr id="9" name="TextBox 8">
              <a:extLst>
                <a:ext uri="{FF2B5EF4-FFF2-40B4-BE49-F238E27FC236}">
                  <a16:creationId xmlns:a16="http://schemas.microsoft.com/office/drawing/2014/main" id="{9B2249E8-00AB-4616-9AAF-A6F1A1182FA4}"/>
                </a:ext>
              </a:extLst>
            </p:cNvPr>
            <p:cNvSpPr txBox="1"/>
            <p:nvPr/>
          </p:nvSpPr>
          <p:spPr>
            <a:xfrm>
              <a:off x="5905443" y="4003356"/>
              <a:ext cx="2117124" cy="1323439"/>
            </a:xfrm>
            <a:prstGeom prst="rect">
              <a:avLst/>
            </a:prstGeom>
            <a:noFill/>
          </p:spPr>
          <p:txBody>
            <a:bodyPr wrap="square" rtlCol="0">
              <a:spAutoFit/>
            </a:bodyPr>
            <a:lstStyle/>
            <a:p>
              <a:pPr algn="ctr"/>
              <a:r>
                <a:rPr lang="en-US" sz="4800" b="1">
                  <a:solidFill>
                    <a:schemeClr val="bg2"/>
                  </a:solidFill>
                  <a:latin typeface="Arial" panose="020B0604020202020204" pitchFamily="34" charset="0"/>
                  <a:cs typeface="Arial" panose="020B0604020202020204" pitchFamily="34" charset="0"/>
                </a:rPr>
                <a:t>$2.6</a:t>
              </a:r>
              <a:br>
                <a:rPr lang="en-US" sz="3200" b="1">
                  <a:solidFill>
                    <a:schemeClr val="bg2"/>
                  </a:solidFill>
                  <a:latin typeface="Arial" panose="020B0604020202020204" pitchFamily="34" charset="0"/>
                  <a:cs typeface="Arial" panose="020B0604020202020204" pitchFamily="34" charset="0"/>
                </a:rPr>
              </a:br>
              <a:r>
                <a:rPr lang="en-US" sz="3200" b="1">
                  <a:solidFill>
                    <a:schemeClr val="bg2"/>
                  </a:solidFill>
                  <a:latin typeface="Arial" panose="020B0604020202020204" pitchFamily="34" charset="0"/>
                  <a:cs typeface="Arial" panose="020B0604020202020204" pitchFamily="34" charset="0"/>
                </a:rPr>
                <a:t>billion </a:t>
              </a:r>
            </a:p>
          </p:txBody>
        </p:sp>
        <p:sp>
          <p:nvSpPr>
            <p:cNvPr id="10" name="TextBox 9">
              <a:extLst>
                <a:ext uri="{FF2B5EF4-FFF2-40B4-BE49-F238E27FC236}">
                  <a16:creationId xmlns:a16="http://schemas.microsoft.com/office/drawing/2014/main" id="{B77548D2-25A7-456C-86F5-0F4BCCEEE019}"/>
                </a:ext>
              </a:extLst>
            </p:cNvPr>
            <p:cNvSpPr txBox="1"/>
            <p:nvPr/>
          </p:nvSpPr>
          <p:spPr>
            <a:xfrm>
              <a:off x="8545127" y="4003356"/>
              <a:ext cx="2117124" cy="1323439"/>
            </a:xfrm>
            <a:prstGeom prst="rect">
              <a:avLst/>
            </a:prstGeom>
            <a:noFill/>
          </p:spPr>
          <p:txBody>
            <a:bodyPr wrap="square" rtlCol="0">
              <a:spAutoFit/>
            </a:bodyPr>
            <a:lstStyle/>
            <a:p>
              <a:pPr algn="ctr"/>
              <a:r>
                <a:rPr lang="en-US" sz="4800" b="1">
                  <a:solidFill>
                    <a:schemeClr val="accent1"/>
                  </a:solidFill>
                  <a:latin typeface="Arial" panose="020B0604020202020204" pitchFamily="34" charset="0"/>
                  <a:cs typeface="Arial" panose="020B0604020202020204" pitchFamily="34" charset="0"/>
                </a:rPr>
                <a:t>$4.2</a:t>
              </a:r>
              <a:br>
                <a:rPr lang="en-US" sz="3200" b="1">
                  <a:solidFill>
                    <a:schemeClr val="accent1"/>
                  </a:solidFill>
                  <a:latin typeface="Arial" panose="020B0604020202020204" pitchFamily="34" charset="0"/>
                  <a:cs typeface="Arial" panose="020B0604020202020204" pitchFamily="34" charset="0"/>
                </a:rPr>
              </a:br>
              <a:r>
                <a:rPr lang="en-US" sz="3200" b="1">
                  <a:solidFill>
                    <a:schemeClr val="accent1"/>
                  </a:solidFill>
                  <a:latin typeface="Arial" panose="020B0604020202020204" pitchFamily="34" charset="0"/>
                  <a:cs typeface="Arial" panose="020B0604020202020204" pitchFamily="34" charset="0"/>
                </a:rPr>
                <a:t>billion </a:t>
              </a:r>
            </a:p>
          </p:txBody>
        </p:sp>
      </p:grpSp>
      <p:pic>
        <p:nvPicPr>
          <p:cNvPr id="11" name="Graphic 10">
            <a:extLst>
              <a:ext uri="{FF2B5EF4-FFF2-40B4-BE49-F238E27FC236}">
                <a16:creationId xmlns:a16="http://schemas.microsoft.com/office/drawing/2014/main" id="{1EF5E937-C84F-4F98-913D-0F184270B43E}"/>
              </a:ext>
            </a:extLst>
          </p:cNvPr>
          <p:cNvPicPr>
            <a:picLocks noChangeAspect="1"/>
          </p:cNvPicPr>
          <p:nvPr/>
        </p:nvPicPr>
        <p:blipFill rotWithShape="1">
          <a:blip r:embed="rId5">
            <a:extLst>
              <a:ext uri="{96DAC541-7B7A-43D3-8B79-37D633B846F1}">
                <asvg:svgBlip xmlns:asvg="http://schemas.microsoft.com/office/drawing/2016/SVG/main" r:embed="rId6"/>
              </a:ext>
            </a:extLst>
          </a:blip>
          <a:srcRect r="3971" b="4885"/>
          <a:stretch/>
        </p:blipFill>
        <p:spPr>
          <a:xfrm>
            <a:off x="7463688" y="5560463"/>
            <a:ext cx="4728312" cy="1297537"/>
          </a:xfrm>
          <a:prstGeom prst="rect">
            <a:avLst/>
          </a:prstGeom>
        </p:spPr>
      </p:pic>
      <p:pic>
        <p:nvPicPr>
          <p:cNvPr id="13" name="Graphic 12">
            <a:extLst>
              <a:ext uri="{FF2B5EF4-FFF2-40B4-BE49-F238E27FC236}">
                <a16:creationId xmlns:a16="http://schemas.microsoft.com/office/drawing/2014/main" id="{DEC995F2-FE8D-4E98-BBA3-EFC6C5902F4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728312" y="5872716"/>
            <a:ext cx="654571" cy="675686"/>
          </a:xfrm>
          <a:prstGeom prst="rect">
            <a:avLst/>
          </a:prstGeom>
        </p:spPr>
      </p:pic>
      <p:pic>
        <p:nvPicPr>
          <p:cNvPr id="14" name="Graphic 13">
            <a:extLst>
              <a:ext uri="{FF2B5EF4-FFF2-40B4-BE49-F238E27FC236}">
                <a16:creationId xmlns:a16="http://schemas.microsoft.com/office/drawing/2014/main" id="{D83D6754-DEB4-4EF3-AE9A-8F1521D84C44}"/>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494115" y="5873271"/>
            <a:ext cx="675131" cy="675131"/>
          </a:xfrm>
          <a:prstGeom prst="rect">
            <a:avLst/>
          </a:prstGeom>
        </p:spPr>
      </p:pic>
      <p:sp>
        <p:nvSpPr>
          <p:cNvPr id="15" name="TextBox 14">
            <a:extLst>
              <a:ext uri="{FF2B5EF4-FFF2-40B4-BE49-F238E27FC236}">
                <a16:creationId xmlns:a16="http://schemas.microsoft.com/office/drawing/2014/main" id="{1B3A1548-8E2A-460D-87CF-CD12BF20D34D}"/>
              </a:ext>
            </a:extLst>
          </p:cNvPr>
          <p:cNvSpPr txBox="1"/>
          <p:nvPr/>
        </p:nvSpPr>
        <p:spPr>
          <a:xfrm>
            <a:off x="5378915" y="5549624"/>
            <a:ext cx="2834013" cy="954107"/>
          </a:xfrm>
          <a:prstGeom prst="rect">
            <a:avLst/>
          </a:prstGeom>
          <a:noFill/>
        </p:spPr>
        <p:txBody>
          <a:bodyPr wrap="square" rtlCol="0">
            <a:spAutoFit/>
          </a:bodyPr>
          <a:lstStyle/>
          <a:p>
            <a:pPr algn="ctr"/>
            <a:r>
              <a:rPr lang="en-US" sz="3600" b="1">
                <a:solidFill>
                  <a:srgbClr val="FFFFFF"/>
                </a:solidFill>
                <a:latin typeface="Arial" panose="020B0604020202020204" pitchFamily="34" charset="0"/>
                <a:cs typeface="Arial" panose="020B0604020202020204" pitchFamily="34" charset="0"/>
              </a:rPr>
              <a:t>Over 82,000</a:t>
            </a:r>
            <a:br>
              <a:rPr lang="en-US" sz="2000" b="1">
                <a:solidFill>
                  <a:srgbClr val="FFFFFF"/>
                </a:solidFill>
                <a:latin typeface="Arial" panose="020B0604020202020204" pitchFamily="34" charset="0"/>
                <a:cs typeface="Arial" panose="020B0604020202020204" pitchFamily="34" charset="0"/>
              </a:rPr>
            </a:br>
            <a:r>
              <a:rPr lang="en-US" sz="2000" b="1">
                <a:solidFill>
                  <a:srgbClr val="FFFFFF"/>
                </a:solidFill>
                <a:latin typeface="Arial" panose="020B0604020202020204" pitchFamily="34" charset="0"/>
                <a:cs typeface="Arial" panose="020B0604020202020204" pitchFamily="34" charset="0"/>
              </a:rPr>
              <a:t>Off-Airport Jobs </a:t>
            </a:r>
          </a:p>
        </p:txBody>
      </p:sp>
      <p:sp>
        <p:nvSpPr>
          <p:cNvPr id="16" name="TextBox 15">
            <a:extLst>
              <a:ext uri="{FF2B5EF4-FFF2-40B4-BE49-F238E27FC236}">
                <a16:creationId xmlns:a16="http://schemas.microsoft.com/office/drawing/2014/main" id="{1A1C31C3-BD7A-425F-8F14-AC004C7D1145}"/>
              </a:ext>
            </a:extLst>
          </p:cNvPr>
          <p:cNvSpPr txBox="1"/>
          <p:nvPr/>
        </p:nvSpPr>
        <p:spPr>
          <a:xfrm>
            <a:off x="9208891" y="5549624"/>
            <a:ext cx="2834013" cy="954107"/>
          </a:xfrm>
          <a:prstGeom prst="rect">
            <a:avLst/>
          </a:prstGeom>
          <a:noFill/>
        </p:spPr>
        <p:txBody>
          <a:bodyPr wrap="square" rtlCol="0">
            <a:spAutoFit/>
          </a:bodyPr>
          <a:lstStyle/>
          <a:p>
            <a:pPr algn="ctr"/>
            <a:r>
              <a:rPr lang="en-US" sz="3600" b="1">
                <a:solidFill>
                  <a:srgbClr val="FFFFFF"/>
                </a:solidFill>
                <a:latin typeface="Arial" panose="020B0604020202020204" pitchFamily="34" charset="0"/>
                <a:cs typeface="Arial" panose="020B0604020202020204" pitchFamily="34" charset="0"/>
              </a:rPr>
              <a:t>$19 Billion</a:t>
            </a:r>
            <a:br>
              <a:rPr lang="en-US" sz="2000" b="1">
                <a:solidFill>
                  <a:srgbClr val="FFFFFF"/>
                </a:solidFill>
                <a:latin typeface="Arial" panose="020B0604020202020204" pitchFamily="34" charset="0"/>
                <a:cs typeface="Arial" panose="020B0604020202020204" pitchFamily="34" charset="0"/>
              </a:rPr>
            </a:br>
            <a:r>
              <a:rPr lang="en-US" sz="2000" b="1">
                <a:solidFill>
                  <a:srgbClr val="FFFFFF"/>
                </a:solidFill>
                <a:latin typeface="Arial" panose="020B0604020202020204" pitchFamily="34" charset="0"/>
                <a:cs typeface="Arial" panose="020B0604020202020204" pitchFamily="34" charset="0"/>
              </a:rPr>
              <a:t>in Business Revenue </a:t>
            </a:r>
          </a:p>
        </p:txBody>
      </p:sp>
      <p:pic>
        <p:nvPicPr>
          <p:cNvPr id="18" name="Graphic 17">
            <a:extLst>
              <a:ext uri="{FF2B5EF4-FFF2-40B4-BE49-F238E27FC236}">
                <a16:creationId xmlns:a16="http://schemas.microsoft.com/office/drawing/2014/main" id="{6D4D274A-D7AF-4F2B-98FF-BEF6D87AF04B}"/>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315990" y="1458053"/>
            <a:ext cx="12823980" cy="2702653"/>
          </a:xfrm>
          <a:prstGeom prst="rect">
            <a:avLst/>
          </a:prstGeom>
        </p:spPr>
      </p:pic>
    </p:spTree>
    <p:extLst>
      <p:ext uri="{BB962C8B-B14F-4D97-AF65-F5344CB8AC3E}">
        <p14:creationId xmlns:p14="http://schemas.microsoft.com/office/powerpoint/2010/main" val="17164209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FB7713-8B5C-4E7C-8990-5F2B2C573226}"/>
              </a:ext>
            </a:extLst>
          </p:cNvPr>
          <p:cNvSpPr>
            <a:spLocks noGrp="1"/>
          </p:cNvSpPr>
          <p:nvPr>
            <p:ph type="title"/>
          </p:nvPr>
        </p:nvSpPr>
        <p:spPr/>
        <p:txBody>
          <a:bodyPr/>
          <a:lstStyle/>
          <a:p>
            <a:r>
              <a:rPr lang="en-US"/>
              <a:t>Economic </a:t>
            </a:r>
            <a:br>
              <a:rPr lang="en-US"/>
            </a:br>
            <a:r>
              <a:rPr lang="en-US"/>
              <a:t>Impact Results</a:t>
            </a:r>
          </a:p>
        </p:txBody>
      </p:sp>
    </p:spTree>
    <p:extLst>
      <p:ext uri="{BB962C8B-B14F-4D97-AF65-F5344CB8AC3E}">
        <p14:creationId xmlns:p14="http://schemas.microsoft.com/office/powerpoint/2010/main" val="11880010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A1F4AB-06D3-41C7-A09F-523B103E846F}"/>
              </a:ext>
            </a:extLst>
          </p:cNvPr>
          <p:cNvSpPr>
            <a:spLocks noGrp="1"/>
          </p:cNvSpPr>
          <p:nvPr>
            <p:ph type="title"/>
          </p:nvPr>
        </p:nvSpPr>
        <p:spPr/>
        <p:txBody>
          <a:bodyPr/>
          <a:lstStyle/>
          <a:p>
            <a:r>
              <a:rPr lang="en-US"/>
              <a:t>TOTAL Statewide Aviation Impacts</a:t>
            </a:r>
          </a:p>
        </p:txBody>
      </p:sp>
      <p:sp>
        <p:nvSpPr>
          <p:cNvPr id="4" name="Slide Number Placeholder 3">
            <a:extLst>
              <a:ext uri="{FF2B5EF4-FFF2-40B4-BE49-F238E27FC236}">
                <a16:creationId xmlns:a16="http://schemas.microsoft.com/office/drawing/2014/main" id="{477FBC77-F4EF-4D0E-8CE3-26B3095270E6}"/>
              </a:ext>
            </a:extLst>
          </p:cNvPr>
          <p:cNvSpPr>
            <a:spLocks noGrp="1"/>
          </p:cNvSpPr>
          <p:nvPr>
            <p:ph type="sldNum" sz="quarter" idx="10"/>
          </p:nvPr>
        </p:nvSpPr>
        <p:spPr/>
        <p:txBody>
          <a:bodyPr/>
          <a:lstStyle/>
          <a:p>
            <a:fld id="{3CD66FC5-BD9E-4EF9-BB17-AB2086BC0753}" type="slidenum">
              <a:rPr lang="en-US" smtClean="0"/>
              <a:pPr/>
              <a:t>17</a:t>
            </a:fld>
            <a:endParaRPr lang="en-US"/>
          </a:p>
        </p:txBody>
      </p:sp>
      <p:sp>
        <p:nvSpPr>
          <p:cNvPr id="42" name="TextBox 41">
            <a:extLst>
              <a:ext uri="{FF2B5EF4-FFF2-40B4-BE49-F238E27FC236}">
                <a16:creationId xmlns:a16="http://schemas.microsoft.com/office/drawing/2014/main" id="{09451B0F-CEAE-43AA-AC61-E0C09AB31722}"/>
              </a:ext>
            </a:extLst>
          </p:cNvPr>
          <p:cNvSpPr txBox="1"/>
          <p:nvPr/>
        </p:nvSpPr>
        <p:spPr>
          <a:xfrm>
            <a:off x="6886333" y="6096287"/>
            <a:ext cx="4457506" cy="307777"/>
          </a:xfrm>
          <a:prstGeom prst="rect">
            <a:avLst/>
          </a:prstGeom>
          <a:noFill/>
        </p:spPr>
        <p:txBody>
          <a:bodyPr wrap="square" rtlCol="0">
            <a:spAutoFit/>
          </a:bodyPr>
          <a:lstStyle/>
          <a:p>
            <a:pPr algn="ctr"/>
            <a:r>
              <a:rPr lang="en-US" sz="1400" i="1" dirty="0">
                <a:latin typeface="Arial" panose="020B0604020202020204" pitchFamily="34" charset="0"/>
                <a:cs typeface="Arial" panose="020B0604020202020204" pitchFamily="34" charset="0"/>
              </a:rPr>
              <a:t>Including off-airport air cargo impacts of $19 billion</a:t>
            </a:r>
          </a:p>
        </p:txBody>
      </p:sp>
      <p:sp>
        <p:nvSpPr>
          <p:cNvPr id="29" name="TextBox 28">
            <a:extLst>
              <a:ext uri="{FF2B5EF4-FFF2-40B4-BE49-F238E27FC236}">
                <a16:creationId xmlns:a16="http://schemas.microsoft.com/office/drawing/2014/main" id="{946D71B5-FB8C-424C-A87C-C7E754ACC274}"/>
              </a:ext>
            </a:extLst>
          </p:cNvPr>
          <p:cNvSpPr txBox="1"/>
          <p:nvPr/>
        </p:nvSpPr>
        <p:spPr>
          <a:xfrm>
            <a:off x="1222470" y="3557317"/>
            <a:ext cx="1329314" cy="502702"/>
          </a:xfrm>
          <a:prstGeom prst="rect">
            <a:avLst/>
          </a:prstGeom>
          <a:noFill/>
        </p:spPr>
        <p:txBody>
          <a:bodyPr wrap="square" rtlCol="0">
            <a:spAutoFit/>
          </a:bodyPr>
          <a:lstStyle/>
          <a:p>
            <a:pPr>
              <a:lnSpc>
                <a:spcPts val="3200"/>
              </a:lnSpc>
            </a:pPr>
            <a:r>
              <a:rPr lang="en-US" sz="3200" b="1">
                <a:solidFill>
                  <a:schemeClr val="accent3"/>
                </a:solidFill>
                <a:latin typeface="Arial" panose="020B0604020202020204" pitchFamily="34" charset="0"/>
                <a:cs typeface="Arial" panose="020B0604020202020204" pitchFamily="34" charset="0"/>
              </a:rPr>
              <a:t>JOBS</a:t>
            </a:r>
          </a:p>
        </p:txBody>
      </p:sp>
      <p:sp>
        <p:nvSpPr>
          <p:cNvPr id="30" name="TextBox 29">
            <a:extLst>
              <a:ext uri="{FF2B5EF4-FFF2-40B4-BE49-F238E27FC236}">
                <a16:creationId xmlns:a16="http://schemas.microsoft.com/office/drawing/2014/main" id="{6356453F-E2CB-408B-90B5-9CB9DEE72173}"/>
              </a:ext>
            </a:extLst>
          </p:cNvPr>
          <p:cNvSpPr txBox="1"/>
          <p:nvPr/>
        </p:nvSpPr>
        <p:spPr>
          <a:xfrm>
            <a:off x="8856432" y="3544387"/>
            <a:ext cx="2481953" cy="913070"/>
          </a:xfrm>
          <a:prstGeom prst="rect">
            <a:avLst/>
          </a:prstGeom>
          <a:noFill/>
        </p:spPr>
        <p:txBody>
          <a:bodyPr wrap="square" rtlCol="0">
            <a:spAutoFit/>
          </a:bodyPr>
          <a:lstStyle/>
          <a:p>
            <a:pPr algn="ctr">
              <a:lnSpc>
                <a:spcPts val="3200"/>
              </a:lnSpc>
            </a:pPr>
            <a:r>
              <a:rPr lang="en-US" sz="3200" b="1">
                <a:solidFill>
                  <a:schemeClr val="accent3"/>
                </a:solidFill>
                <a:latin typeface="Arial" panose="020B0604020202020204" pitchFamily="34" charset="0"/>
                <a:cs typeface="Arial" panose="020B0604020202020204" pitchFamily="34" charset="0"/>
              </a:rPr>
              <a:t>BUSINESS REVENUE</a:t>
            </a:r>
          </a:p>
        </p:txBody>
      </p:sp>
      <p:sp>
        <p:nvSpPr>
          <p:cNvPr id="31" name="TextBox 30">
            <a:extLst>
              <a:ext uri="{FF2B5EF4-FFF2-40B4-BE49-F238E27FC236}">
                <a16:creationId xmlns:a16="http://schemas.microsoft.com/office/drawing/2014/main" id="{7A248694-7E16-455E-8C58-531E47B80DBD}"/>
              </a:ext>
            </a:extLst>
          </p:cNvPr>
          <p:cNvSpPr txBox="1"/>
          <p:nvPr/>
        </p:nvSpPr>
        <p:spPr>
          <a:xfrm>
            <a:off x="3547943" y="3557317"/>
            <a:ext cx="2124261" cy="502702"/>
          </a:xfrm>
          <a:prstGeom prst="rect">
            <a:avLst/>
          </a:prstGeom>
          <a:noFill/>
        </p:spPr>
        <p:txBody>
          <a:bodyPr wrap="square" rtlCol="0">
            <a:spAutoFit/>
          </a:bodyPr>
          <a:lstStyle/>
          <a:p>
            <a:pPr>
              <a:lnSpc>
                <a:spcPts val="3200"/>
              </a:lnSpc>
            </a:pPr>
            <a:r>
              <a:rPr lang="en-US" sz="3200" b="1">
                <a:solidFill>
                  <a:schemeClr val="accent3"/>
                </a:solidFill>
                <a:latin typeface="Arial" panose="020B0604020202020204" pitchFamily="34" charset="0"/>
                <a:cs typeface="Arial" panose="020B0604020202020204" pitchFamily="34" charset="0"/>
              </a:rPr>
              <a:t>PAYROLL</a:t>
            </a:r>
          </a:p>
        </p:txBody>
      </p:sp>
      <p:sp>
        <p:nvSpPr>
          <p:cNvPr id="32" name="TextBox 31">
            <a:extLst>
              <a:ext uri="{FF2B5EF4-FFF2-40B4-BE49-F238E27FC236}">
                <a16:creationId xmlns:a16="http://schemas.microsoft.com/office/drawing/2014/main" id="{7F833576-1809-47E2-A687-538CB5BEA0A7}"/>
              </a:ext>
            </a:extLst>
          </p:cNvPr>
          <p:cNvSpPr txBox="1"/>
          <p:nvPr/>
        </p:nvSpPr>
        <p:spPr>
          <a:xfrm>
            <a:off x="656519" y="4573171"/>
            <a:ext cx="2461217" cy="1323439"/>
          </a:xfrm>
          <a:prstGeom prst="rect">
            <a:avLst/>
          </a:prstGeom>
          <a:noFill/>
        </p:spPr>
        <p:txBody>
          <a:bodyPr wrap="square" rtlCol="0">
            <a:spAutoFit/>
          </a:bodyPr>
          <a:lstStyle/>
          <a:p>
            <a:pPr algn="ctr"/>
            <a:r>
              <a:rPr lang="en-US" sz="4800" b="1">
                <a:solidFill>
                  <a:schemeClr val="accent3"/>
                </a:solidFill>
                <a:latin typeface="Arial" panose="020B0604020202020204" pitchFamily="34" charset="0"/>
                <a:cs typeface="Arial" panose="020B0604020202020204" pitchFamily="34" charset="0"/>
              </a:rPr>
              <a:t>220,936</a:t>
            </a:r>
            <a:br>
              <a:rPr lang="en-US" sz="3200" b="1">
                <a:solidFill>
                  <a:schemeClr val="accent3"/>
                </a:solidFill>
                <a:latin typeface="Arial" panose="020B0604020202020204" pitchFamily="34" charset="0"/>
                <a:cs typeface="Arial" panose="020B0604020202020204" pitchFamily="34" charset="0"/>
              </a:rPr>
            </a:br>
            <a:r>
              <a:rPr lang="en-US" sz="3200" b="1">
                <a:solidFill>
                  <a:schemeClr val="accent3"/>
                </a:solidFill>
                <a:latin typeface="Arial" panose="020B0604020202020204" pitchFamily="34" charset="0"/>
                <a:cs typeface="Arial" panose="020B0604020202020204" pitchFamily="34" charset="0"/>
              </a:rPr>
              <a:t>employed</a:t>
            </a:r>
            <a:r>
              <a:rPr lang="en-US" sz="3200" b="1">
                <a:solidFill>
                  <a:schemeClr val="accent6"/>
                </a:solidFill>
                <a:latin typeface="Arial" panose="020B0604020202020204" pitchFamily="34" charset="0"/>
                <a:cs typeface="Arial" panose="020B0604020202020204" pitchFamily="34" charset="0"/>
              </a:rPr>
              <a:t> </a:t>
            </a:r>
          </a:p>
        </p:txBody>
      </p:sp>
      <p:sp>
        <p:nvSpPr>
          <p:cNvPr id="33" name="TextBox 32">
            <a:extLst>
              <a:ext uri="{FF2B5EF4-FFF2-40B4-BE49-F238E27FC236}">
                <a16:creationId xmlns:a16="http://schemas.microsoft.com/office/drawing/2014/main" id="{62F38F1A-1E6B-4E11-B296-1FFEF126024E}"/>
              </a:ext>
            </a:extLst>
          </p:cNvPr>
          <p:cNvSpPr txBox="1"/>
          <p:nvPr/>
        </p:nvSpPr>
        <p:spPr>
          <a:xfrm>
            <a:off x="3476222" y="4573171"/>
            <a:ext cx="2267702" cy="1323439"/>
          </a:xfrm>
          <a:prstGeom prst="rect">
            <a:avLst/>
          </a:prstGeom>
          <a:noFill/>
        </p:spPr>
        <p:txBody>
          <a:bodyPr wrap="square" rtlCol="0">
            <a:spAutoFit/>
          </a:bodyPr>
          <a:lstStyle/>
          <a:p>
            <a:pPr algn="ctr"/>
            <a:r>
              <a:rPr lang="en-US" sz="4800" b="1">
                <a:solidFill>
                  <a:schemeClr val="accent3"/>
                </a:solidFill>
                <a:latin typeface="Arial" panose="020B0604020202020204" pitchFamily="34" charset="0"/>
                <a:cs typeface="Arial" panose="020B0604020202020204" pitchFamily="34" charset="0"/>
              </a:rPr>
              <a:t>$13</a:t>
            </a:r>
            <a:r>
              <a:rPr lang="en-US" sz="3200" b="1">
                <a:solidFill>
                  <a:schemeClr val="accent3"/>
                </a:solidFill>
                <a:latin typeface="Arial" panose="020B0604020202020204" pitchFamily="34" charset="0"/>
                <a:cs typeface="Arial" panose="020B0604020202020204" pitchFamily="34" charset="0"/>
              </a:rPr>
              <a:t> billion</a:t>
            </a:r>
          </a:p>
        </p:txBody>
      </p:sp>
      <p:sp>
        <p:nvSpPr>
          <p:cNvPr id="56" name="TextBox 55">
            <a:extLst>
              <a:ext uri="{FF2B5EF4-FFF2-40B4-BE49-F238E27FC236}">
                <a16:creationId xmlns:a16="http://schemas.microsoft.com/office/drawing/2014/main" id="{71356ACE-1159-4803-BCF1-2A0AD8810438}"/>
              </a:ext>
            </a:extLst>
          </p:cNvPr>
          <p:cNvSpPr txBox="1"/>
          <p:nvPr/>
        </p:nvSpPr>
        <p:spPr>
          <a:xfrm>
            <a:off x="6016987" y="4573171"/>
            <a:ext cx="2448270" cy="1323439"/>
          </a:xfrm>
          <a:prstGeom prst="rect">
            <a:avLst/>
          </a:prstGeom>
          <a:noFill/>
        </p:spPr>
        <p:txBody>
          <a:bodyPr wrap="square" rtlCol="0">
            <a:spAutoFit/>
          </a:bodyPr>
          <a:lstStyle/>
          <a:p>
            <a:pPr algn="ctr"/>
            <a:r>
              <a:rPr lang="en-US" sz="4800" b="1">
                <a:solidFill>
                  <a:schemeClr val="accent3"/>
                </a:solidFill>
                <a:latin typeface="Arial" panose="020B0604020202020204" pitchFamily="34" charset="0"/>
                <a:cs typeface="Arial" panose="020B0604020202020204" pitchFamily="34" charset="0"/>
              </a:rPr>
              <a:t>$21</a:t>
            </a:r>
            <a:r>
              <a:rPr lang="en-US" sz="3200" b="1">
                <a:solidFill>
                  <a:schemeClr val="accent3"/>
                </a:solidFill>
                <a:latin typeface="Arial" panose="020B0604020202020204" pitchFamily="34" charset="0"/>
                <a:cs typeface="Arial" panose="020B0604020202020204" pitchFamily="34" charset="0"/>
              </a:rPr>
              <a:t> billion</a:t>
            </a:r>
          </a:p>
        </p:txBody>
      </p:sp>
      <p:sp>
        <p:nvSpPr>
          <p:cNvPr id="57" name="TextBox 56">
            <a:extLst>
              <a:ext uri="{FF2B5EF4-FFF2-40B4-BE49-F238E27FC236}">
                <a16:creationId xmlns:a16="http://schemas.microsoft.com/office/drawing/2014/main" id="{EFEBC5C6-CB66-407E-B4A2-4DEBDE90E6FD}"/>
              </a:ext>
            </a:extLst>
          </p:cNvPr>
          <p:cNvSpPr txBox="1"/>
          <p:nvPr/>
        </p:nvSpPr>
        <p:spPr>
          <a:xfrm>
            <a:off x="8873273" y="4573171"/>
            <a:ext cx="2448270" cy="1323439"/>
          </a:xfrm>
          <a:prstGeom prst="rect">
            <a:avLst/>
          </a:prstGeom>
          <a:noFill/>
        </p:spPr>
        <p:txBody>
          <a:bodyPr wrap="square" rtlCol="0">
            <a:spAutoFit/>
          </a:bodyPr>
          <a:lstStyle/>
          <a:p>
            <a:pPr algn="ctr"/>
            <a:r>
              <a:rPr lang="en-US" sz="4800" b="1">
                <a:solidFill>
                  <a:schemeClr val="accent3"/>
                </a:solidFill>
                <a:latin typeface="Arial" panose="020B0604020202020204" pitchFamily="34" charset="0"/>
                <a:cs typeface="Arial" panose="020B0604020202020204" pitchFamily="34" charset="0"/>
              </a:rPr>
              <a:t>$40</a:t>
            </a:r>
            <a:r>
              <a:rPr lang="en-US" sz="3200" b="1">
                <a:solidFill>
                  <a:schemeClr val="accent3"/>
                </a:solidFill>
                <a:latin typeface="Arial" panose="020B0604020202020204" pitchFamily="34" charset="0"/>
                <a:cs typeface="Arial" panose="020B0604020202020204" pitchFamily="34" charset="0"/>
              </a:rPr>
              <a:t> billion</a:t>
            </a:r>
          </a:p>
        </p:txBody>
      </p:sp>
      <p:sp>
        <p:nvSpPr>
          <p:cNvPr id="58" name="TextBox 57">
            <a:extLst>
              <a:ext uri="{FF2B5EF4-FFF2-40B4-BE49-F238E27FC236}">
                <a16:creationId xmlns:a16="http://schemas.microsoft.com/office/drawing/2014/main" id="{B311F21F-0E57-4875-BA00-766C85E54F46}"/>
              </a:ext>
            </a:extLst>
          </p:cNvPr>
          <p:cNvSpPr txBox="1"/>
          <p:nvPr/>
        </p:nvSpPr>
        <p:spPr>
          <a:xfrm>
            <a:off x="6374849" y="3531832"/>
            <a:ext cx="1732546" cy="913070"/>
          </a:xfrm>
          <a:prstGeom prst="rect">
            <a:avLst/>
          </a:prstGeom>
          <a:noFill/>
        </p:spPr>
        <p:txBody>
          <a:bodyPr wrap="square" rtlCol="0">
            <a:spAutoFit/>
          </a:bodyPr>
          <a:lstStyle/>
          <a:p>
            <a:pPr algn="ctr">
              <a:lnSpc>
                <a:spcPts val="3200"/>
              </a:lnSpc>
            </a:pPr>
            <a:r>
              <a:rPr lang="en-US" sz="3200" b="1">
                <a:solidFill>
                  <a:schemeClr val="accent3"/>
                </a:solidFill>
                <a:latin typeface="Arial" panose="020B0604020202020204" pitchFamily="34" charset="0"/>
                <a:cs typeface="Arial" panose="020B0604020202020204" pitchFamily="34" charset="0"/>
              </a:rPr>
              <a:t>VALUE ADDED</a:t>
            </a:r>
          </a:p>
        </p:txBody>
      </p:sp>
      <p:pic>
        <p:nvPicPr>
          <p:cNvPr id="59" name="Picture 58" descr="Chart, timeline, funnel chart&#10;&#10;Description automatically generated">
            <a:extLst>
              <a:ext uri="{FF2B5EF4-FFF2-40B4-BE49-F238E27FC236}">
                <a16:creationId xmlns:a16="http://schemas.microsoft.com/office/drawing/2014/main" id="{A1431B8C-99D5-4E98-81DB-51C43CCFF985}"/>
              </a:ext>
            </a:extLst>
          </p:cNvPr>
          <p:cNvPicPr>
            <a:picLocks noChangeAspect="1"/>
          </p:cNvPicPr>
          <p:nvPr/>
        </p:nvPicPr>
        <p:blipFill rotWithShape="1">
          <a:blip r:embed="rId3">
            <a:extLst>
              <a:ext uri="{28A0092B-C50C-407E-A947-70E740481C1C}">
                <a14:useLocalDpi xmlns:a14="http://schemas.microsoft.com/office/drawing/2010/main" val="0"/>
              </a:ext>
            </a:extLst>
          </a:blip>
          <a:srcRect l="9512" t="77380" r="83903" b="10796"/>
          <a:stretch/>
        </p:blipFill>
        <p:spPr>
          <a:xfrm>
            <a:off x="9299683" y="1814762"/>
            <a:ext cx="1595451" cy="1612104"/>
          </a:xfrm>
          <a:prstGeom prst="rect">
            <a:avLst/>
          </a:prstGeom>
        </p:spPr>
      </p:pic>
      <p:pic>
        <p:nvPicPr>
          <p:cNvPr id="60" name="Picture 59" descr="Chart, timeline, funnel chart&#10;&#10;Description automatically generated">
            <a:extLst>
              <a:ext uri="{FF2B5EF4-FFF2-40B4-BE49-F238E27FC236}">
                <a16:creationId xmlns:a16="http://schemas.microsoft.com/office/drawing/2014/main" id="{189AD39A-6EF7-477D-8A84-712F41600DCA}"/>
              </a:ext>
            </a:extLst>
          </p:cNvPr>
          <p:cNvPicPr>
            <a:picLocks noChangeAspect="1"/>
          </p:cNvPicPr>
          <p:nvPr/>
        </p:nvPicPr>
        <p:blipFill rotWithShape="1">
          <a:blip r:embed="rId3">
            <a:extLst>
              <a:ext uri="{28A0092B-C50C-407E-A947-70E740481C1C}">
                <a14:useLocalDpi xmlns:a14="http://schemas.microsoft.com/office/drawing/2010/main" val="0"/>
              </a:ext>
            </a:extLst>
          </a:blip>
          <a:srcRect l="9115" t="55410" r="83631" b="31602"/>
          <a:stretch/>
        </p:blipFill>
        <p:spPr>
          <a:xfrm>
            <a:off x="6333753" y="1706554"/>
            <a:ext cx="1814739" cy="1828520"/>
          </a:xfrm>
          <a:prstGeom prst="rect">
            <a:avLst/>
          </a:prstGeom>
        </p:spPr>
      </p:pic>
      <p:pic>
        <p:nvPicPr>
          <p:cNvPr id="61" name="Picture 60" descr="Chart, timeline, funnel chart&#10;&#10;Description automatically generated">
            <a:extLst>
              <a:ext uri="{FF2B5EF4-FFF2-40B4-BE49-F238E27FC236}">
                <a16:creationId xmlns:a16="http://schemas.microsoft.com/office/drawing/2014/main" id="{37CCA25A-6FD3-41B0-AE06-4460582D8B99}"/>
              </a:ext>
            </a:extLst>
          </p:cNvPr>
          <p:cNvPicPr>
            <a:picLocks noChangeAspect="1"/>
          </p:cNvPicPr>
          <p:nvPr/>
        </p:nvPicPr>
        <p:blipFill rotWithShape="1">
          <a:blip r:embed="rId3">
            <a:extLst>
              <a:ext uri="{28A0092B-C50C-407E-A947-70E740481C1C}">
                <a14:useLocalDpi xmlns:a14="http://schemas.microsoft.com/office/drawing/2010/main" val="0"/>
              </a:ext>
            </a:extLst>
          </a:blip>
          <a:srcRect l="7911" t="34367" r="83631" b="55440"/>
          <a:stretch/>
        </p:blipFill>
        <p:spPr>
          <a:xfrm>
            <a:off x="3571603" y="1916618"/>
            <a:ext cx="2076941" cy="1408393"/>
          </a:xfrm>
          <a:prstGeom prst="rect">
            <a:avLst/>
          </a:prstGeom>
        </p:spPr>
      </p:pic>
      <p:pic>
        <p:nvPicPr>
          <p:cNvPr id="62" name="Picture 61" descr="Chart, timeline, funnel chart&#10;&#10;Description automatically generated">
            <a:extLst>
              <a:ext uri="{FF2B5EF4-FFF2-40B4-BE49-F238E27FC236}">
                <a16:creationId xmlns:a16="http://schemas.microsoft.com/office/drawing/2014/main" id="{008E9090-16A4-4B01-950E-A746F3425398}"/>
              </a:ext>
            </a:extLst>
          </p:cNvPr>
          <p:cNvPicPr>
            <a:picLocks noChangeAspect="1"/>
          </p:cNvPicPr>
          <p:nvPr/>
        </p:nvPicPr>
        <p:blipFill rotWithShape="1">
          <a:blip r:embed="rId3">
            <a:extLst>
              <a:ext uri="{28A0092B-C50C-407E-A947-70E740481C1C}">
                <a14:useLocalDpi xmlns:a14="http://schemas.microsoft.com/office/drawing/2010/main" val="0"/>
              </a:ext>
            </a:extLst>
          </a:blip>
          <a:srcRect l="9331" t="12682" r="83428" b="74996"/>
          <a:stretch/>
        </p:blipFill>
        <p:spPr>
          <a:xfrm>
            <a:off x="944792" y="1804652"/>
            <a:ext cx="1884672" cy="1804856"/>
          </a:xfrm>
          <a:prstGeom prst="rect">
            <a:avLst/>
          </a:prstGeom>
        </p:spPr>
      </p:pic>
    </p:spTree>
    <p:extLst>
      <p:ext uri="{BB962C8B-B14F-4D97-AF65-F5344CB8AC3E}">
        <p14:creationId xmlns:p14="http://schemas.microsoft.com/office/powerpoint/2010/main" val="32831484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A1F4AB-06D3-41C7-A09F-523B103E846F}"/>
              </a:ext>
            </a:extLst>
          </p:cNvPr>
          <p:cNvSpPr>
            <a:spLocks noGrp="1"/>
          </p:cNvSpPr>
          <p:nvPr>
            <p:ph type="title"/>
          </p:nvPr>
        </p:nvSpPr>
        <p:spPr/>
        <p:txBody>
          <a:bodyPr/>
          <a:lstStyle/>
          <a:p>
            <a:r>
              <a:rPr lang="en-US" dirty="0"/>
              <a:t>TOTAL Region 2 Impacts</a:t>
            </a:r>
          </a:p>
        </p:txBody>
      </p:sp>
      <p:sp>
        <p:nvSpPr>
          <p:cNvPr id="4" name="Slide Number Placeholder 3">
            <a:extLst>
              <a:ext uri="{FF2B5EF4-FFF2-40B4-BE49-F238E27FC236}">
                <a16:creationId xmlns:a16="http://schemas.microsoft.com/office/drawing/2014/main" id="{477FBC77-F4EF-4D0E-8CE3-26B3095270E6}"/>
              </a:ext>
            </a:extLst>
          </p:cNvPr>
          <p:cNvSpPr>
            <a:spLocks noGrp="1"/>
          </p:cNvSpPr>
          <p:nvPr>
            <p:ph type="sldNum" sz="quarter" idx="10"/>
          </p:nvPr>
        </p:nvSpPr>
        <p:spPr/>
        <p:txBody>
          <a:bodyPr/>
          <a:lstStyle/>
          <a:p>
            <a:fld id="{3CD66FC5-BD9E-4EF9-BB17-AB2086BC0753}" type="slidenum">
              <a:rPr lang="en-US" smtClean="0"/>
              <a:pPr/>
              <a:t>18</a:t>
            </a:fld>
            <a:endParaRPr lang="en-US"/>
          </a:p>
        </p:txBody>
      </p:sp>
      <p:sp>
        <p:nvSpPr>
          <p:cNvPr id="34" name="TextBox 33">
            <a:extLst>
              <a:ext uri="{FF2B5EF4-FFF2-40B4-BE49-F238E27FC236}">
                <a16:creationId xmlns:a16="http://schemas.microsoft.com/office/drawing/2014/main" id="{45C84766-C5E9-4693-95BE-92A61779C6BF}"/>
              </a:ext>
            </a:extLst>
          </p:cNvPr>
          <p:cNvSpPr txBox="1"/>
          <p:nvPr/>
        </p:nvSpPr>
        <p:spPr>
          <a:xfrm>
            <a:off x="1222470" y="3557317"/>
            <a:ext cx="1329314" cy="502702"/>
          </a:xfrm>
          <a:prstGeom prst="rect">
            <a:avLst/>
          </a:prstGeom>
          <a:noFill/>
        </p:spPr>
        <p:txBody>
          <a:bodyPr wrap="square" rtlCol="0">
            <a:spAutoFit/>
          </a:bodyPr>
          <a:lstStyle/>
          <a:p>
            <a:pPr>
              <a:lnSpc>
                <a:spcPts val="3200"/>
              </a:lnSpc>
            </a:pPr>
            <a:r>
              <a:rPr lang="en-US" sz="3200" b="1">
                <a:solidFill>
                  <a:schemeClr val="accent3"/>
                </a:solidFill>
                <a:latin typeface="Arial" panose="020B0604020202020204" pitchFamily="34" charset="0"/>
                <a:cs typeface="Arial" panose="020B0604020202020204" pitchFamily="34" charset="0"/>
              </a:rPr>
              <a:t>JOBS</a:t>
            </a:r>
          </a:p>
        </p:txBody>
      </p:sp>
      <p:sp>
        <p:nvSpPr>
          <p:cNvPr id="35" name="TextBox 34">
            <a:extLst>
              <a:ext uri="{FF2B5EF4-FFF2-40B4-BE49-F238E27FC236}">
                <a16:creationId xmlns:a16="http://schemas.microsoft.com/office/drawing/2014/main" id="{B0CA8743-9C27-42E1-9782-6C351C0D8E3B}"/>
              </a:ext>
            </a:extLst>
          </p:cNvPr>
          <p:cNvSpPr txBox="1"/>
          <p:nvPr/>
        </p:nvSpPr>
        <p:spPr>
          <a:xfrm>
            <a:off x="8856432" y="3544387"/>
            <a:ext cx="2481953" cy="913070"/>
          </a:xfrm>
          <a:prstGeom prst="rect">
            <a:avLst/>
          </a:prstGeom>
          <a:noFill/>
        </p:spPr>
        <p:txBody>
          <a:bodyPr wrap="square" rtlCol="0">
            <a:spAutoFit/>
          </a:bodyPr>
          <a:lstStyle/>
          <a:p>
            <a:pPr algn="ctr">
              <a:lnSpc>
                <a:spcPts val="3200"/>
              </a:lnSpc>
            </a:pPr>
            <a:r>
              <a:rPr lang="en-US" sz="3200" b="1">
                <a:solidFill>
                  <a:schemeClr val="accent3"/>
                </a:solidFill>
                <a:latin typeface="Arial" panose="020B0604020202020204" pitchFamily="34" charset="0"/>
                <a:cs typeface="Arial" panose="020B0604020202020204" pitchFamily="34" charset="0"/>
              </a:rPr>
              <a:t>BUSINESS REVENUE</a:t>
            </a:r>
          </a:p>
        </p:txBody>
      </p:sp>
      <p:sp>
        <p:nvSpPr>
          <p:cNvPr id="36" name="TextBox 35">
            <a:extLst>
              <a:ext uri="{FF2B5EF4-FFF2-40B4-BE49-F238E27FC236}">
                <a16:creationId xmlns:a16="http://schemas.microsoft.com/office/drawing/2014/main" id="{420BF67D-FC6B-405F-85B9-4EDABE1491B0}"/>
              </a:ext>
            </a:extLst>
          </p:cNvPr>
          <p:cNvSpPr txBox="1"/>
          <p:nvPr/>
        </p:nvSpPr>
        <p:spPr>
          <a:xfrm>
            <a:off x="3547943" y="3557317"/>
            <a:ext cx="2124261" cy="502702"/>
          </a:xfrm>
          <a:prstGeom prst="rect">
            <a:avLst/>
          </a:prstGeom>
          <a:noFill/>
        </p:spPr>
        <p:txBody>
          <a:bodyPr wrap="square" rtlCol="0">
            <a:spAutoFit/>
          </a:bodyPr>
          <a:lstStyle/>
          <a:p>
            <a:pPr>
              <a:lnSpc>
                <a:spcPts val="3200"/>
              </a:lnSpc>
            </a:pPr>
            <a:r>
              <a:rPr lang="en-US" sz="3200" b="1">
                <a:solidFill>
                  <a:schemeClr val="accent3"/>
                </a:solidFill>
                <a:latin typeface="Arial" panose="020B0604020202020204" pitchFamily="34" charset="0"/>
                <a:cs typeface="Arial" panose="020B0604020202020204" pitchFamily="34" charset="0"/>
              </a:rPr>
              <a:t>PAYROLL</a:t>
            </a:r>
          </a:p>
        </p:txBody>
      </p:sp>
      <p:sp>
        <p:nvSpPr>
          <p:cNvPr id="37" name="TextBox 36">
            <a:extLst>
              <a:ext uri="{FF2B5EF4-FFF2-40B4-BE49-F238E27FC236}">
                <a16:creationId xmlns:a16="http://schemas.microsoft.com/office/drawing/2014/main" id="{D75644BC-53EB-4AF2-A3A5-26E88A22BB8C}"/>
              </a:ext>
            </a:extLst>
          </p:cNvPr>
          <p:cNvSpPr txBox="1"/>
          <p:nvPr/>
        </p:nvSpPr>
        <p:spPr>
          <a:xfrm>
            <a:off x="656519" y="4573171"/>
            <a:ext cx="2461217" cy="1323439"/>
          </a:xfrm>
          <a:prstGeom prst="rect">
            <a:avLst/>
          </a:prstGeom>
          <a:noFill/>
        </p:spPr>
        <p:txBody>
          <a:bodyPr wrap="square" rtlCol="0">
            <a:spAutoFit/>
          </a:bodyPr>
          <a:lstStyle/>
          <a:p>
            <a:pPr algn="ctr"/>
            <a:r>
              <a:rPr lang="en-US" sz="4800" b="1" dirty="0">
                <a:solidFill>
                  <a:schemeClr val="accent3"/>
                </a:solidFill>
                <a:latin typeface="Arial" panose="020B0604020202020204" pitchFamily="34" charset="0"/>
                <a:cs typeface="Arial" panose="020B0604020202020204" pitchFamily="34" charset="0"/>
              </a:rPr>
              <a:t>18,087</a:t>
            </a:r>
            <a:br>
              <a:rPr lang="en-US" sz="3200" b="1" dirty="0">
                <a:solidFill>
                  <a:schemeClr val="accent3"/>
                </a:solidFill>
                <a:latin typeface="Arial" panose="020B0604020202020204" pitchFamily="34" charset="0"/>
                <a:cs typeface="Arial" panose="020B0604020202020204" pitchFamily="34" charset="0"/>
              </a:rPr>
            </a:br>
            <a:r>
              <a:rPr lang="en-US" sz="3200" b="1" dirty="0">
                <a:solidFill>
                  <a:schemeClr val="accent3"/>
                </a:solidFill>
                <a:latin typeface="Arial" panose="020B0604020202020204" pitchFamily="34" charset="0"/>
                <a:cs typeface="Arial" panose="020B0604020202020204" pitchFamily="34" charset="0"/>
              </a:rPr>
              <a:t>employed</a:t>
            </a:r>
            <a:r>
              <a:rPr lang="en-US" sz="3200" b="1" dirty="0">
                <a:solidFill>
                  <a:schemeClr val="accent6"/>
                </a:solidFill>
                <a:latin typeface="Arial" panose="020B0604020202020204" pitchFamily="34" charset="0"/>
                <a:cs typeface="Arial" panose="020B0604020202020204" pitchFamily="34" charset="0"/>
              </a:rPr>
              <a:t> </a:t>
            </a:r>
          </a:p>
        </p:txBody>
      </p:sp>
      <p:sp>
        <p:nvSpPr>
          <p:cNvPr id="38" name="TextBox 37">
            <a:extLst>
              <a:ext uri="{FF2B5EF4-FFF2-40B4-BE49-F238E27FC236}">
                <a16:creationId xmlns:a16="http://schemas.microsoft.com/office/drawing/2014/main" id="{5A6BADBE-CE4A-4C98-A48D-9DBDD1BE71D5}"/>
              </a:ext>
            </a:extLst>
          </p:cNvPr>
          <p:cNvSpPr txBox="1"/>
          <p:nvPr/>
        </p:nvSpPr>
        <p:spPr>
          <a:xfrm>
            <a:off x="3476222" y="4573171"/>
            <a:ext cx="2267702" cy="1323439"/>
          </a:xfrm>
          <a:prstGeom prst="rect">
            <a:avLst/>
          </a:prstGeom>
          <a:noFill/>
        </p:spPr>
        <p:txBody>
          <a:bodyPr wrap="square" rtlCol="0">
            <a:spAutoFit/>
          </a:bodyPr>
          <a:lstStyle/>
          <a:p>
            <a:pPr algn="ctr"/>
            <a:r>
              <a:rPr lang="en-US" sz="4800" b="1" dirty="0">
                <a:solidFill>
                  <a:schemeClr val="accent3"/>
                </a:solidFill>
                <a:latin typeface="Arial" panose="020B0604020202020204" pitchFamily="34" charset="0"/>
                <a:cs typeface="Arial" panose="020B0604020202020204" pitchFamily="34" charset="0"/>
              </a:rPr>
              <a:t>$1.0</a:t>
            </a:r>
            <a:r>
              <a:rPr lang="en-US" sz="3200" b="1" dirty="0">
                <a:solidFill>
                  <a:schemeClr val="accent3"/>
                </a:solidFill>
                <a:latin typeface="Arial" panose="020B0604020202020204" pitchFamily="34" charset="0"/>
                <a:cs typeface="Arial" panose="020B0604020202020204" pitchFamily="34" charset="0"/>
              </a:rPr>
              <a:t> </a:t>
            </a:r>
            <a:br>
              <a:rPr lang="en-US" sz="3200" b="1" dirty="0">
                <a:solidFill>
                  <a:schemeClr val="accent3"/>
                </a:solidFill>
                <a:latin typeface="Arial" panose="020B0604020202020204" pitchFamily="34" charset="0"/>
                <a:cs typeface="Arial" panose="020B0604020202020204" pitchFamily="34" charset="0"/>
              </a:rPr>
            </a:br>
            <a:r>
              <a:rPr lang="en-US" sz="3200" b="1" dirty="0">
                <a:solidFill>
                  <a:schemeClr val="accent3"/>
                </a:solidFill>
                <a:latin typeface="Arial" panose="020B0604020202020204" pitchFamily="34" charset="0"/>
                <a:cs typeface="Arial" panose="020B0604020202020204" pitchFamily="34" charset="0"/>
              </a:rPr>
              <a:t>billion</a:t>
            </a:r>
          </a:p>
        </p:txBody>
      </p:sp>
      <p:sp>
        <p:nvSpPr>
          <p:cNvPr id="39" name="TextBox 38">
            <a:extLst>
              <a:ext uri="{FF2B5EF4-FFF2-40B4-BE49-F238E27FC236}">
                <a16:creationId xmlns:a16="http://schemas.microsoft.com/office/drawing/2014/main" id="{5249E791-5DF4-48F1-B804-0AF87B3ED6B2}"/>
              </a:ext>
            </a:extLst>
          </p:cNvPr>
          <p:cNvSpPr txBox="1"/>
          <p:nvPr/>
        </p:nvSpPr>
        <p:spPr>
          <a:xfrm>
            <a:off x="6016987" y="4573171"/>
            <a:ext cx="2448270" cy="1323439"/>
          </a:xfrm>
          <a:prstGeom prst="rect">
            <a:avLst/>
          </a:prstGeom>
          <a:noFill/>
        </p:spPr>
        <p:txBody>
          <a:bodyPr wrap="square" rtlCol="0">
            <a:spAutoFit/>
          </a:bodyPr>
          <a:lstStyle/>
          <a:p>
            <a:pPr algn="ctr"/>
            <a:r>
              <a:rPr lang="en-US" sz="4800" b="1" dirty="0">
                <a:solidFill>
                  <a:schemeClr val="accent3"/>
                </a:solidFill>
                <a:latin typeface="Arial" panose="020B0604020202020204" pitchFamily="34" charset="0"/>
                <a:cs typeface="Arial" panose="020B0604020202020204" pitchFamily="34" charset="0"/>
              </a:rPr>
              <a:t>$1.6</a:t>
            </a:r>
            <a:r>
              <a:rPr lang="en-US" sz="3200" b="1" dirty="0">
                <a:solidFill>
                  <a:schemeClr val="accent3"/>
                </a:solidFill>
                <a:latin typeface="Arial" panose="020B0604020202020204" pitchFamily="34" charset="0"/>
                <a:cs typeface="Arial" panose="020B0604020202020204" pitchFamily="34" charset="0"/>
              </a:rPr>
              <a:t> </a:t>
            </a:r>
            <a:br>
              <a:rPr lang="en-US" sz="3200" b="1" dirty="0">
                <a:solidFill>
                  <a:schemeClr val="accent3"/>
                </a:solidFill>
                <a:latin typeface="Arial" panose="020B0604020202020204" pitchFamily="34" charset="0"/>
                <a:cs typeface="Arial" panose="020B0604020202020204" pitchFamily="34" charset="0"/>
              </a:rPr>
            </a:br>
            <a:r>
              <a:rPr lang="en-US" sz="3200" b="1" dirty="0">
                <a:solidFill>
                  <a:schemeClr val="accent3"/>
                </a:solidFill>
                <a:latin typeface="Arial" panose="020B0604020202020204" pitchFamily="34" charset="0"/>
                <a:cs typeface="Arial" panose="020B0604020202020204" pitchFamily="34" charset="0"/>
              </a:rPr>
              <a:t>billion</a:t>
            </a:r>
          </a:p>
        </p:txBody>
      </p:sp>
      <p:sp>
        <p:nvSpPr>
          <p:cNvPr id="40" name="TextBox 39">
            <a:extLst>
              <a:ext uri="{FF2B5EF4-FFF2-40B4-BE49-F238E27FC236}">
                <a16:creationId xmlns:a16="http://schemas.microsoft.com/office/drawing/2014/main" id="{BABD2D6F-67C6-428E-9B6E-575730D25AB1}"/>
              </a:ext>
            </a:extLst>
          </p:cNvPr>
          <p:cNvSpPr txBox="1"/>
          <p:nvPr/>
        </p:nvSpPr>
        <p:spPr>
          <a:xfrm>
            <a:off x="8873273" y="4573171"/>
            <a:ext cx="2448270" cy="1323439"/>
          </a:xfrm>
          <a:prstGeom prst="rect">
            <a:avLst/>
          </a:prstGeom>
          <a:noFill/>
        </p:spPr>
        <p:txBody>
          <a:bodyPr wrap="square" rtlCol="0">
            <a:spAutoFit/>
          </a:bodyPr>
          <a:lstStyle/>
          <a:p>
            <a:pPr algn="ctr"/>
            <a:r>
              <a:rPr lang="en-US" sz="4800" b="1" dirty="0">
                <a:solidFill>
                  <a:schemeClr val="accent3"/>
                </a:solidFill>
                <a:latin typeface="Arial" panose="020B0604020202020204" pitchFamily="34" charset="0"/>
                <a:cs typeface="Arial" panose="020B0604020202020204" pitchFamily="34" charset="0"/>
              </a:rPr>
              <a:t>$3.5</a:t>
            </a:r>
            <a:r>
              <a:rPr lang="en-US" sz="3200" b="1" dirty="0">
                <a:solidFill>
                  <a:schemeClr val="accent3"/>
                </a:solidFill>
                <a:latin typeface="Arial" panose="020B0604020202020204" pitchFamily="34" charset="0"/>
                <a:cs typeface="Arial" panose="020B0604020202020204" pitchFamily="34" charset="0"/>
              </a:rPr>
              <a:t> billion</a:t>
            </a:r>
          </a:p>
        </p:txBody>
      </p:sp>
      <p:sp>
        <p:nvSpPr>
          <p:cNvPr id="41" name="TextBox 40">
            <a:extLst>
              <a:ext uri="{FF2B5EF4-FFF2-40B4-BE49-F238E27FC236}">
                <a16:creationId xmlns:a16="http://schemas.microsoft.com/office/drawing/2014/main" id="{C5209255-669E-4E79-8E6E-1FB37581BB18}"/>
              </a:ext>
            </a:extLst>
          </p:cNvPr>
          <p:cNvSpPr txBox="1"/>
          <p:nvPr/>
        </p:nvSpPr>
        <p:spPr>
          <a:xfrm>
            <a:off x="6374849" y="3531832"/>
            <a:ext cx="1732546" cy="913070"/>
          </a:xfrm>
          <a:prstGeom prst="rect">
            <a:avLst/>
          </a:prstGeom>
          <a:noFill/>
        </p:spPr>
        <p:txBody>
          <a:bodyPr wrap="square" rtlCol="0">
            <a:spAutoFit/>
          </a:bodyPr>
          <a:lstStyle/>
          <a:p>
            <a:pPr algn="ctr">
              <a:lnSpc>
                <a:spcPts val="3200"/>
              </a:lnSpc>
            </a:pPr>
            <a:r>
              <a:rPr lang="en-US" sz="3200" b="1">
                <a:solidFill>
                  <a:schemeClr val="accent3"/>
                </a:solidFill>
                <a:latin typeface="Arial" panose="020B0604020202020204" pitchFamily="34" charset="0"/>
                <a:cs typeface="Arial" panose="020B0604020202020204" pitchFamily="34" charset="0"/>
              </a:rPr>
              <a:t>VALUE ADDED</a:t>
            </a:r>
          </a:p>
        </p:txBody>
      </p:sp>
      <p:pic>
        <p:nvPicPr>
          <p:cNvPr id="52" name="Picture 51" descr="Chart, timeline, funnel chart&#10;&#10;Description automatically generated">
            <a:extLst>
              <a:ext uri="{FF2B5EF4-FFF2-40B4-BE49-F238E27FC236}">
                <a16:creationId xmlns:a16="http://schemas.microsoft.com/office/drawing/2014/main" id="{3B6E5601-D33C-4723-AC56-925801BE7C9E}"/>
              </a:ext>
            </a:extLst>
          </p:cNvPr>
          <p:cNvPicPr>
            <a:picLocks noChangeAspect="1"/>
          </p:cNvPicPr>
          <p:nvPr/>
        </p:nvPicPr>
        <p:blipFill rotWithShape="1">
          <a:blip r:embed="rId3">
            <a:extLst>
              <a:ext uri="{28A0092B-C50C-407E-A947-70E740481C1C}">
                <a14:useLocalDpi xmlns:a14="http://schemas.microsoft.com/office/drawing/2010/main" val="0"/>
              </a:ext>
            </a:extLst>
          </a:blip>
          <a:srcRect l="9512" t="77380" r="83903" b="10796"/>
          <a:stretch/>
        </p:blipFill>
        <p:spPr>
          <a:xfrm>
            <a:off x="9299683" y="1814762"/>
            <a:ext cx="1595451" cy="1612104"/>
          </a:xfrm>
          <a:prstGeom prst="rect">
            <a:avLst/>
          </a:prstGeom>
        </p:spPr>
      </p:pic>
      <p:pic>
        <p:nvPicPr>
          <p:cNvPr id="53" name="Picture 52" descr="Chart, timeline, funnel chart&#10;&#10;Description automatically generated">
            <a:extLst>
              <a:ext uri="{FF2B5EF4-FFF2-40B4-BE49-F238E27FC236}">
                <a16:creationId xmlns:a16="http://schemas.microsoft.com/office/drawing/2014/main" id="{D216A7F7-B866-4BCB-B247-06055F3190CB}"/>
              </a:ext>
            </a:extLst>
          </p:cNvPr>
          <p:cNvPicPr>
            <a:picLocks noChangeAspect="1"/>
          </p:cNvPicPr>
          <p:nvPr/>
        </p:nvPicPr>
        <p:blipFill rotWithShape="1">
          <a:blip r:embed="rId3">
            <a:extLst>
              <a:ext uri="{28A0092B-C50C-407E-A947-70E740481C1C}">
                <a14:useLocalDpi xmlns:a14="http://schemas.microsoft.com/office/drawing/2010/main" val="0"/>
              </a:ext>
            </a:extLst>
          </a:blip>
          <a:srcRect l="9115" t="55410" r="83631" b="31602"/>
          <a:stretch/>
        </p:blipFill>
        <p:spPr>
          <a:xfrm>
            <a:off x="6333753" y="1706554"/>
            <a:ext cx="1814739" cy="1828520"/>
          </a:xfrm>
          <a:prstGeom prst="rect">
            <a:avLst/>
          </a:prstGeom>
        </p:spPr>
      </p:pic>
      <p:pic>
        <p:nvPicPr>
          <p:cNvPr id="54" name="Picture 53" descr="Chart, timeline, funnel chart&#10;&#10;Description automatically generated">
            <a:extLst>
              <a:ext uri="{FF2B5EF4-FFF2-40B4-BE49-F238E27FC236}">
                <a16:creationId xmlns:a16="http://schemas.microsoft.com/office/drawing/2014/main" id="{BC1DE9B5-347C-4A49-817C-D8ABF08CFE30}"/>
              </a:ext>
            </a:extLst>
          </p:cNvPr>
          <p:cNvPicPr>
            <a:picLocks noChangeAspect="1"/>
          </p:cNvPicPr>
          <p:nvPr/>
        </p:nvPicPr>
        <p:blipFill rotWithShape="1">
          <a:blip r:embed="rId3">
            <a:extLst>
              <a:ext uri="{28A0092B-C50C-407E-A947-70E740481C1C}">
                <a14:useLocalDpi xmlns:a14="http://schemas.microsoft.com/office/drawing/2010/main" val="0"/>
              </a:ext>
            </a:extLst>
          </a:blip>
          <a:srcRect l="7911" t="34367" r="83631" b="55440"/>
          <a:stretch/>
        </p:blipFill>
        <p:spPr>
          <a:xfrm>
            <a:off x="3571603" y="1916618"/>
            <a:ext cx="2076941" cy="1408393"/>
          </a:xfrm>
          <a:prstGeom prst="rect">
            <a:avLst/>
          </a:prstGeom>
        </p:spPr>
      </p:pic>
      <p:pic>
        <p:nvPicPr>
          <p:cNvPr id="55" name="Picture 54" descr="Chart, timeline, funnel chart&#10;&#10;Description automatically generated">
            <a:extLst>
              <a:ext uri="{FF2B5EF4-FFF2-40B4-BE49-F238E27FC236}">
                <a16:creationId xmlns:a16="http://schemas.microsoft.com/office/drawing/2014/main" id="{D2891008-EE8E-4BCB-9F60-165B9D6878B9}"/>
              </a:ext>
            </a:extLst>
          </p:cNvPr>
          <p:cNvPicPr>
            <a:picLocks noChangeAspect="1"/>
          </p:cNvPicPr>
          <p:nvPr/>
        </p:nvPicPr>
        <p:blipFill rotWithShape="1">
          <a:blip r:embed="rId3">
            <a:extLst>
              <a:ext uri="{28A0092B-C50C-407E-A947-70E740481C1C}">
                <a14:useLocalDpi xmlns:a14="http://schemas.microsoft.com/office/drawing/2010/main" val="0"/>
              </a:ext>
            </a:extLst>
          </a:blip>
          <a:srcRect l="9331" t="12682" r="83428" b="74996"/>
          <a:stretch/>
        </p:blipFill>
        <p:spPr>
          <a:xfrm>
            <a:off x="944792" y="1804652"/>
            <a:ext cx="1884672" cy="1804856"/>
          </a:xfrm>
          <a:prstGeom prst="rect">
            <a:avLst/>
          </a:prstGeom>
        </p:spPr>
      </p:pic>
    </p:spTree>
    <p:extLst>
      <p:ext uri="{BB962C8B-B14F-4D97-AF65-F5344CB8AC3E}">
        <p14:creationId xmlns:p14="http://schemas.microsoft.com/office/powerpoint/2010/main" val="131515980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A1F4AB-06D3-41C7-A09F-523B103E846F}"/>
              </a:ext>
            </a:extLst>
          </p:cNvPr>
          <p:cNvSpPr>
            <a:spLocks noGrp="1"/>
          </p:cNvSpPr>
          <p:nvPr>
            <p:ph type="title"/>
          </p:nvPr>
        </p:nvSpPr>
        <p:spPr/>
        <p:txBody>
          <a:bodyPr/>
          <a:lstStyle/>
          <a:p>
            <a:r>
              <a:rPr lang="en-US" dirty="0"/>
              <a:t>TOTAL Jackson County Airport Impacts</a:t>
            </a:r>
          </a:p>
        </p:txBody>
      </p:sp>
      <p:sp>
        <p:nvSpPr>
          <p:cNvPr id="4" name="Slide Number Placeholder 3">
            <a:extLst>
              <a:ext uri="{FF2B5EF4-FFF2-40B4-BE49-F238E27FC236}">
                <a16:creationId xmlns:a16="http://schemas.microsoft.com/office/drawing/2014/main" id="{477FBC77-F4EF-4D0E-8CE3-26B3095270E6}"/>
              </a:ext>
            </a:extLst>
          </p:cNvPr>
          <p:cNvSpPr>
            <a:spLocks noGrp="1"/>
          </p:cNvSpPr>
          <p:nvPr>
            <p:ph type="sldNum" sz="quarter" idx="10"/>
          </p:nvPr>
        </p:nvSpPr>
        <p:spPr/>
        <p:txBody>
          <a:bodyPr/>
          <a:lstStyle/>
          <a:p>
            <a:fld id="{3CD66FC5-BD9E-4EF9-BB17-AB2086BC0753}" type="slidenum">
              <a:rPr lang="en-US" smtClean="0"/>
              <a:pPr/>
              <a:t>19</a:t>
            </a:fld>
            <a:endParaRPr lang="en-US"/>
          </a:p>
        </p:txBody>
      </p:sp>
      <p:sp>
        <p:nvSpPr>
          <p:cNvPr id="34" name="TextBox 33">
            <a:extLst>
              <a:ext uri="{FF2B5EF4-FFF2-40B4-BE49-F238E27FC236}">
                <a16:creationId xmlns:a16="http://schemas.microsoft.com/office/drawing/2014/main" id="{45C84766-C5E9-4693-95BE-92A61779C6BF}"/>
              </a:ext>
            </a:extLst>
          </p:cNvPr>
          <p:cNvSpPr txBox="1"/>
          <p:nvPr/>
        </p:nvSpPr>
        <p:spPr>
          <a:xfrm>
            <a:off x="1222470" y="3557317"/>
            <a:ext cx="1329314" cy="502702"/>
          </a:xfrm>
          <a:prstGeom prst="rect">
            <a:avLst/>
          </a:prstGeom>
          <a:noFill/>
        </p:spPr>
        <p:txBody>
          <a:bodyPr wrap="square" rtlCol="0">
            <a:spAutoFit/>
          </a:bodyPr>
          <a:lstStyle/>
          <a:p>
            <a:pPr>
              <a:lnSpc>
                <a:spcPts val="3200"/>
              </a:lnSpc>
            </a:pPr>
            <a:r>
              <a:rPr lang="en-US" sz="3200" b="1">
                <a:solidFill>
                  <a:schemeClr val="accent3"/>
                </a:solidFill>
                <a:latin typeface="Arial" panose="020B0604020202020204" pitchFamily="34" charset="0"/>
                <a:cs typeface="Arial" panose="020B0604020202020204" pitchFamily="34" charset="0"/>
              </a:rPr>
              <a:t>JOBS</a:t>
            </a:r>
          </a:p>
        </p:txBody>
      </p:sp>
      <p:sp>
        <p:nvSpPr>
          <p:cNvPr id="35" name="TextBox 34">
            <a:extLst>
              <a:ext uri="{FF2B5EF4-FFF2-40B4-BE49-F238E27FC236}">
                <a16:creationId xmlns:a16="http://schemas.microsoft.com/office/drawing/2014/main" id="{B0CA8743-9C27-42E1-9782-6C351C0D8E3B}"/>
              </a:ext>
            </a:extLst>
          </p:cNvPr>
          <p:cNvSpPr txBox="1"/>
          <p:nvPr/>
        </p:nvSpPr>
        <p:spPr>
          <a:xfrm>
            <a:off x="8856432" y="3544387"/>
            <a:ext cx="2481953" cy="913070"/>
          </a:xfrm>
          <a:prstGeom prst="rect">
            <a:avLst/>
          </a:prstGeom>
          <a:noFill/>
        </p:spPr>
        <p:txBody>
          <a:bodyPr wrap="square" rtlCol="0">
            <a:spAutoFit/>
          </a:bodyPr>
          <a:lstStyle/>
          <a:p>
            <a:pPr algn="ctr">
              <a:lnSpc>
                <a:spcPts val="3200"/>
              </a:lnSpc>
            </a:pPr>
            <a:r>
              <a:rPr lang="en-US" sz="3200" b="1">
                <a:solidFill>
                  <a:schemeClr val="accent3"/>
                </a:solidFill>
                <a:latin typeface="Arial" panose="020B0604020202020204" pitchFamily="34" charset="0"/>
                <a:cs typeface="Arial" panose="020B0604020202020204" pitchFamily="34" charset="0"/>
              </a:rPr>
              <a:t>BUSINESS REVENUE</a:t>
            </a:r>
          </a:p>
        </p:txBody>
      </p:sp>
      <p:sp>
        <p:nvSpPr>
          <p:cNvPr id="36" name="TextBox 35">
            <a:extLst>
              <a:ext uri="{FF2B5EF4-FFF2-40B4-BE49-F238E27FC236}">
                <a16:creationId xmlns:a16="http://schemas.microsoft.com/office/drawing/2014/main" id="{420BF67D-FC6B-405F-85B9-4EDABE1491B0}"/>
              </a:ext>
            </a:extLst>
          </p:cNvPr>
          <p:cNvSpPr txBox="1"/>
          <p:nvPr/>
        </p:nvSpPr>
        <p:spPr>
          <a:xfrm>
            <a:off x="3547943" y="3557317"/>
            <a:ext cx="2124261" cy="502702"/>
          </a:xfrm>
          <a:prstGeom prst="rect">
            <a:avLst/>
          </a:prstGeom>
          <a:noFill/>
        </p:spPr>
        <p:txBody>
          <a:bodyPr wrap="square" rtlCol="0">
            <a:spAutoFit/>
          </a:bodyPr>
          <a:lstStyle/>
          <a:p>
            <a:pPr>
              <a:lnSpc>
                <a:spcPts val="3200"/>
              </a:lnSpc>
            </a:pPr>
            <a:r>
              <a:rPr lang="en-US" sz="3200" b="1">
                <a:solidFill>
                  <a:schemeClr val="accent3"/>
                </a:solidFill>
                <a:latin typeface="Arial" panose="020B0604020202020204" pitchFamily="34" charset="0"/>
                <a:cs typeface="Arial" panose="020B0604020202020204" pitchFamily="34" charset="0"/>
              </a:rPr>
              <a:t>PAYROLL</a:t>
            </a:r>
          </a:p>
        </p:txBody>
      </p:sp>
      <p:sp>
        <p:nvSpPr>
          <p:cNvPr id="37" name="TextBox 36">
            <a:extLst>
              <a:ext uri="{FF2B5EF4-FFF2-40B4-BE49-F238E27FC236}">
                <a16:creationId xmlns:a16="http://schemas.microsoft.com/office/drawing/2014/main" id="{D75644BC-53EB-4AF2-A3A5-26E88A22BB8C}"/>
              </a:ext>
            </a:extLst>
          </p:cNvPr>
          <p:cNvSpPr txBox="1"/>
          <p:nvPr/>
        </p:nvSpPr>
        <p:spPr>
          <a:xfrm>
            <a:off x="656519" y="4573171"/>
            <a:ext cx="2461217" cy="1323439"/>
          </a:xfrm>
          <a:prstGeom prst="rect">
            <a:avLst/>
          </a:prstGeom>
          <a:noFill/>
        </p:spPr>
        <p:txBody>
          <a:bodyPr wrap="square" rtlCol="0">
            <a:spAutoFit/>
          </a:bodyPr>
          <a:lstStyle/>
          <a:p>
            <a:pPr algn="ctr"/>
            <a:r>
              <a:rPr lang="en-US" sz="4800" b="1" dirty="0">
                <a:solidFill>
                  <a:schemeClr val="accent3"/>
                </a:solidFill>
                <a:latin typeface="Arial" panose="020B0604020202020204" pitchFamily="34" charset="0"/>
                <a:cs typeface="Arial" panose="020B0604020202020204" pitchFamily="34" charset="0"/>
              </a:rPr>
              <a:t>3</a:t>
            </a:r>
            <a:br>
              <a:rPr lang="en-US" sz="3200" b="1" dirty="0">
                <a:solidFill>
                  <a:schemeClr val="accent3"/>
                </a:solidFill>
                <a:latin typeface="Arial" panose="020B0604020202020204" pitchFamily="34" charset="0"/>
                <a:cs typeface="Arial" panose="020B0604020202020204" pitchFamily="34" charset="0"/>
              </a:rPr>
            </a:br>
            <a:r>
              <a:rPr lang="en-US" sz="3200" b="1" dirty="0">
                <a:solidFill>
                  <a:schemeClr val="accent3"/>
                </a:solidFill>
                <a:latin typeface="Arial" panose="020B0604020202020204" pitchFamily="34" charset="0"/>
                <a:cs typeface="Arial" panose="020B0604020202020204" pitchFamily="34" charset="0"/>
              </a:rPr>
              <a:t>employed</a:t>
            </a:r>
            <a:r>
              <a:rPr lang="en-US" sz="3200" b="1" dirty="0">
                <a:solidFill>
                  <a:schemeClr val="accent6"/>
                </a:solidFill>
                <a:latin typeface="Arial" panose="020B0604020202020204" pitchFamily="34" charset="0"/>
                <a:cs typeface="Arial" panose="020B0604020202020204" pitchFamily="34" charset="0"/>
              </a:rPr>
              <a:t> </a:t>
            </a:r>
          </a:p>
        </p:txBody>
      </p:sp>
      <p:sp>
        <p:nvSpPr>
          <p:cNvPr id="38" name="TextBox 37">
            <a:extLst>
              <a:ext uri="{FF2B5EF4-FFF2-40B4-BE49-F238E27FC236}">
                <a16:creationId xmlns:a16="http://schemas.microsoft.com/office/drawing/2014/main" id="{5A6BADBE-CE4A-4C98-A48D-9DBDD1BE71D5}"/>
              </a:ext>
            </a:extLst>
          </p:cNvPr>
          <p:cNvSpPr txBox="1"/>
          <p:nvPr/>
        </p:nvSpPr>
        <p:spPr>
          <a:xfrm>
            <a:off x="3476222" y="4573171"/>
            <a:ext cx="2267702" cy="1323439"/>
          </a:xfrm>
          <a:prstGeom prst="rect">
            <a:avLst/>
          </a:prstGeom>
          <a:noFill/>
        </p:spPr>
        <p:txBody>
          <a:bodyPr wrap="square" rtlCol="0">
            <a:spAutoFit/>
          </a:bodyPr>
          <a:lstStyle/>
          <a:p>
            <a:pPr algn="ctr"/>
            <a:r>
              <a:rPr lang="en-US" sz="4800" b="1" dirty="0">
                <a:solidFill>
                  <a:schemeClr val="accent3"/>
                </a:solidFill>
                <a:latin typeface="Arial" panose="020B0604020202020204" pitchFamily="34" charset="0"/>
                <a:cs typeface="Arial" panose="020B0604020202020204" pitchFamily="34" charset="0"/>
              </a:rPr>
              <a:t>$126</a:t>
            </a:r>
            <a:r>
              <a:rPr lang="en-US" sz="3200" b="1" dirty="0">
                <a:solidFill>
                  <a:schemeClr val="accent3"/>
                </a:solidFill>
                <a:latin typeface="Arial" panose="020B0604020202020204" pitchFamily="34" charset="0"/>
                <a:cs typeface="Arial" panose="020B0604020202020204" pitchFamily="34" charset="0"/>
              </a:rPr>
              <a:t> </a:t>
            </a:r>
            <a:br>
              <a:rPr lang="en-US" sz="3200" b="1" dirty="0">
                <a:solidFill>
                  <a:schemeClr val="accent3"/>
                </a:solidFill>
                <a:latin typeface="Arial" panose="020B0604020202020204" pitchFamily="34" charset="0"/>
                <a:cs typeface="Arial" panose="020B0604020202020204" pitchFamily="34" charset="0"/>
              </a:rPr>
            </a:br>
            <a:r>
              <a:rPr lang="en-US" sz="3200" b="1" dirty="0">
                <a:solidFill>
                  <a:schemeClr val="accent3"/>
                </a:solidFill>
                <a:latin typeface="Arial" panose="020B0604020202020204" pitchFamily="34" charset="0"/>
                <a:cs typeface="Arial" panose="020B0604020202020204" pitchFamily="34" charset="0"/>
              </a:rPr>
              <a:t>thousand</a:t>
            </a:r>
          </a:p>
        </p:txBody>
      </p:sp>
      <p:sp>
        <p:nvSpPr>
          <p:cNvPr id="39" name="TextBox 38">
            <a:extLst>
              <a:ext uri="{FF2B5EF4-FFF2-40B4-BE49-F238E27FC236}">
                <a16:creationId xmlns:a16="http://schemas.microsoft.com/office/drawing/2014/main" id="{5249E791-5DF4-48F1-B804-0AF87B3ED6B2}"/>
              </a:ext>
            </a:extLst>
          </p:cNvPr>
          <p:cNvSpPr txBox="1"/>
          <p:nvPr/>
        </p:nvSpPr>
        <p:spPr>
          <a:xfrm>
            <a:off x="6016987" y="4573171"/>
            <a:ext cx="2448270" cy="1323439"/>
          </a:xfrm>
          <a:prstGeom prst="rect">
            <a:avLst/>
          </a:prstGeom>
          <a:noFill/>
        </p:spPr>
        <p:txBody>
          <a:bodyPr wrap="square" rtlCol="0">
            <a:spAutoFit/>
          </a:bodyPr>
          <a:lstStyle/>
          <a:p>
            <a:pPr algn="ctr"/>
            <a:r>
              <a:rPr lang="en-US" sz="4800" b="1" dirty="0">
                <a:solidFill>
                  <a:schemeClr val="accent3"/>
                </a:solidFill>
                <a:latin typeface="Arial" panose="020B0604020202020204" pitchFamily="34" charset="0"/>
                <a:cs typeface="Arial" panose="020B0604020202020204" pitchFamily="34" charset="0"/>
              </a:rPr>
              <a:t>$165</a:t>
            </a:r>
            <a:r>
              <a:rPr lang="en-US" sz="3200" b="1" dirty="0">
                <a:solidFill>
                  <a:schemeClr val="accent3"/>
                </a:solidFill>
                <a:latin typeface="Arial" panose="020B0604020202020204" pitchFamily="34" charset="0"/>
                <a:cs typeface="Arial" panose="020B0604020202020204" pitchFamily="34" charset="0"/>
              </a:rPr>
              <a:t> </a:t>
            </a:r>
            <a:br>
              <a:rPr lang="en-US" sz="3200" b="1" dirty="0">
                <a:solidFill>
                  <a:schemeClr val="accent3"/>
                </a:solidFill>
                <a:latin typeface="Arial" panose="020B0604020202020204" pitchFamily="34" charset="0"/>
                <a:cs typeface="Arial" panose="020B0604020202020204" pitchFamily="34" charset="0"/>
              </a:rPr>
            </a:br>
            <a:r>
              <a:rPr lang="en-US" sz="3200" b="1" dirty="0">
                <a:solidFill>
                  <a:schemeClr val="accent3"/>
                </a:solidFill>
                <a:latin typeface="Arial" panose="020B0604020202020204" pitchFamily="34" charset="0"/>
                <a:cs typeface="Arial" panose="020B0604020202020204" pitchFamily="34" charset="0"/>
              </a:rPr>
              <a:t>thousand</a:t>
            </a:r>
          </a:p>
        </p:txBody>
      </p:sp>
      <p:sp>
        <p:nvSpPr>
          <p:cNvPr id="40" name="TextBox 39">
            <a:extLst>
              <a:ext uri="{FF2B5EF4-FFF2-40B4-BE49-F238E27FC236}">
                <a16:creationId xmlns:a16="http://schemas.microsoft.com/office/drawing/2014/main" id="{BABD2D6F-67C6-428E-9B6E-575730D25AB1}"/>
              </a:ext>
            </a:extLst>
          </p:cNvPr>
          <p:cNvSpPr txBox="1"/>
          <p:nvPr/>
        </p:nvSpPr>
        <p:spPr>
          <a:xfrm>
            <a:off x="8873273" y="4573171"/>
            <a:ext cx="2448270" cy="1323439"/>
          </a:xfrm>
          <a:prstGeom prst="rect">
            <a:avLst/>
          </a:prstGeom>
          <a:noFill/>
        </p:spPr>
        <p:txBody>
          <a:bodyPr wrap="square" rtlCol="0">
            <a:spAutoFit/>
          </a:bodyPr>
          <a:lstStyle/>
          <a:p>
            <a:pPr algn="ctr"/>
            <a:r>
              <a:rPr lang="en-US" sz="4800" b="1" dirty="0">
                <a:solidFill>
                  <a:schemeClr val="accent3"/>
                </a:solidFill>
                <a:latin typeface="Arial" panose="020B0604020202020204" pitchFamily="34" charset="0"/>
                <a:cs typeface="Arial" panose="020B0604020202020204" pitchFamily="34" charset="0"/>
              </a:rPr>
              <a:t>$302</a:t>
            </a:r>
            <a:r>
              <a:rPr lang="en-US" sz="3200" b="1" dirty="0">
                <a:solidFill>
                  <a:schemeClr val="accent3"/>
                </a:solidFill>
                <a:latin typeface="Arial" panose="020B0604020202020204" pitchFamily="34" charset="0"/>
                <a:cs typeface="Arial" panose="020B0604020202020204" pitchFamily="34" charset="0"/>
              </a:rPr>
              <a:t> thousand</a:t>
            </a:r>
          </a:p>
        </p:txBody>
      </p:sp>
      <p:sp>
        <p:nvSpPr>
          <p:cNvPr id="41" name="TextBox 40">
            <a:extLst>
              <a:ext uri="{FF2B5EF4-FFF2-40B4-BE49-F238E27FC236}">
                <a16:creationId xmlns:a16="http://schemas.microsoft.com/office/drawing/2014/main" id="{C5209255-669E-4E79-8E6E-1FB37581BB18}"/>
              </a:ext>
            </a:extLst>
          </p:cNvPr>
          <p:cNvSpPr txBox="1"/>
          <p:nvPr/>
        </p:nvSpPr>
        <p:spPr>
          <a:xfrm>
            <a:off x="6374849" y="3531832"/>
            <a:ext cx="1732546" cy="913070"/>
          </a:xfrm>
          <a:prstGeom prst="rect">
            <a:avLst/>
          </a:prstGeom>
          <a:noFill/>
        </p:spPr>
        <p:txBody>
          <a:bodyPr wrap="square" rtlCol="0">
            <a:spAutoFit/>
          </a:bodyPr>
          <a:lstStyle/>
          <a:p>
            <a:pPr algn="ctr">
              <a:lnSpc>
                <a:spcPts val="3200"/>
              </a:lnSpc>
            </a:pPr>
            <a:r>
              <a:rPr lang="en-US" sz="3200" b="1">
                <a:solidFill>
                  <a:schemeClr val="accent3"/>
                </a:solidFill>
                <a:latin typeface="Arial" panose="020B0604020202020204" pitchFamily="34" charset="0"/>
                <a:cs typeface="Arial" panose="020B0604020202020204" pitchFamily="34" charset="0"/>
              </a:rPr>
              <a:t>VALUE ADDED</a:t>
            </a:r>
          </a:p>
        </p:txBody>
      </p:sp>
      <p:pic>
        <p:nvPicPr>
          <p:cNvPr id="52" name="Picture 51" descr="Chart, timeline, funnel chart&#10;&#10;Description automatically generated">
            <a:extLst>
              <a:ext uri="{FF2B5EF4-FFF2-40B4-BE49-F238E27FC236}">
                <a16:creationId xmlns:a16="http://schemas.microsoft.com/office/drawing/2014/main" id="{3B6E5601-D33C-4723-AC56-925801BE7C9E}"/>
              </a:ext>
            </a:extLst>
          </p:cNvPr>
          <p:cNvPicPr>
            <a:picLocks noChangeAspect="1"/>
          </p:cNvPicPr>
          <p:nvPr/>
        </p:nvPicPr>
        <p:blipFill rotWithShape="1">
          <a:blip r:embed="rId3">
            <a:extLst>
              <a:ext uri="{28A0092B-C50C-407E-A947-70E740481C1C}">
                <a14:useLocalDpi xmlns:a14="http://schemas.microsoft.com/office/drawing/2010/main" val="0"/>
              </a:ext>
            </a:extLst>
          </a:blip>
          <a:srcRect l="9512" t="77380" r="83903" b="10796"/>
          <a:stretch/>
        </p:blipFill>
        <p:spPr>
          <a:xfrm>
            <a:off x="9299683" y="1814762"/>
            <a:ext cx="1595451" cy="1612104"/>
          </a:xfrm>
          <a:prstGeom prst="rect">
            <a:avLst/>
          </a:prstGeom>
        </p:spPr>
      </p:pic>
      <p:pic>
        <p:nvPicPr>
          <p:cNvPr id="53" name="Picture 52" descr="Chart, timeline, funnel chart&#10;&#10;Description automatically generated">
            <a:extLst>
              <a:ext uri="{FF2B5EF4-FFF2-40B4-BE49-F238E27FC236}">
                <a16:creationId xmlns:a16="http://schemas.microsoft.com/office/drawing/2014/main" id="{D216A7F7-B866-4BCB-B247-06055F3190CB}"/>
              </a:ext>
            </a:extLst>
          </p:cNvPr>
          <p:cNvPicPr>
            <a:picLocks noChangeAspect="1"/>
          </p:cNvPicPr>
          <p:nvPr/>
        </p:nvPicPr>
        <p:blipFill rotWithShape="1">
          <a:blip r:embed="rId3">
            <a:extLst>
              <a:ext uri="{28A0092B-C50C-407E-A947-70E740481C1C}">
                <a14:useLocalDpi xmlns:a14="http://schemas.microsoft.com/office/drawing/2010/main" val="0"/>
              </a:ext>
            </a:extLst>
          </a:blip>
          <a:srcRect l="9115" t="55410" r="83631" b="31602"/>
          <a:stretch/>
        </p:blipFill>
        <p:spPr>
          <a:xfrm>
            <a:off x="6333753" y="1706554"/>
            <a:ext cx="1814739" cy="1828520"/>
          </a:xfrm>
          <a:prstGeom prst="rect">
            <a:avLst/>
          </a:prstGeom>
        </p:spPr>
      </p:pic>
      <p:pic>
        <p:nvPicPr>
          <p:cNvPr id="54" name="Picture 53" descr="Chart, timeline, funnel chart&#10;&#10;Description automatically generated">
            <a:extLst>
              <a:ext uri="{FF2B5EF4-FFF2-40B4-BE49-F238E27FC236}">
                <a16:creationId xmlns:a16="http://schemas.microsoft.com/office/drawing/2014/main" id="{BC1DE9B5-347C-4A49-817C-D8ABF08CFE30}"/>
              </a:ext>
            </a:extLst>
          </p:cNvPr>
          <p:cNvPicPr>
            <a:picLocks noChangeAspect="1"/>
          </p:cNvPicPr>
          <p:nvPr/>
        </p:nvPicPr>
        <p:blipFill rotWithShape="1">
          <a:blip r:embed="rId3">
            <a:extLst>
              <a:ext uri="{28A0092B-C50C-407E-A947-70E740481C1C}">
                <a14:useLocalDpi xmlns:a14="http://schemas.microsoft.com/office/drawing/2010/main" val="0"/>
              </a:ext>
            </a:extLst>
          </a:blip>
          <a:srcRect l="7911" t="34367" r="83631" b="55440"/>
          <a:stretch/>
        </p:blipFill>
        <p:spPr>
          <a:xfrm>
            <a:off x="3571603" y="1916618"/>
            <a:ext cx="2076941" cy="1408393"/>
          </a:xfrm>
          <a:prstGeom prst="rect">
            <a:avLst/>
          </a:prstGeom>
        </p:spPr>
      </p:pic>
      <p:pic>
        <p:nvPicPr>
          <p:cNvPr id="55" name="Picture 54" descr="Chart, timeline, funnel chart&#10;&#10;Description automatically generated">
            <a:extLst>
              <a:ext uri="{FF2B5EF4-FFF2-40B4-BE49-F238E27FC236}">
                <a16:creationId xmlns:a16="http://schemas.microsoft.com/office/drawing/2014/main" id="{D2891008-EE8E-4BCB-9F60-165B9D6878B9}"/>
              </a:ext>
            </a:extLst>
          </p:cNvPr>
          <p:cNvPicPr>
            <a:picLocks noChangeAspect="1"/>
          </p:cNvPicPr>
          <p:nvPr/>
        </p:nvPicPr>
        <p:blipFill rotWithShape="1">
          <a:blip r:embed="rId3">
            <a:extLst>
              <a:ext uri="{28A0092B-C50C-407E-A947-70E740481C1C}">
                <a14:useLocalDpi xmlns:a14="http://schemas.microsoft.com/office/drawing/2010/main" val="0"/>
              </a:ext>
            </a:extLst>
          </a:blip>
          <a:srcRect l="9331" t="12682" r="83428" b="74996"/>
          <a:stretch/>
        </p:blipFill>
        <p:spPr>
          <a:xfrm>
            <a:off x="944792" y="1804652"/>
            <a:ext cx="1884672" cy="1804856"/>
          </a:xfrm>
          <a:prstGeom prst="rect">
            <a:avLst/>
          </a:prstGeom>
        </p:spPr>
      </p:pic>
    </p:spTree>
    <p:extLst>
      <p:ext uri="{BB962C8B-B14F-4D97-AF65-F5344CB8AC3E}">
        <p14:creationId xmlns:p14="http://schemas.microsoft.com/office/powerpoint/2010/main" val="15036618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446B358D-D30E-465E-B521-EDE5E24BF73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842408" y="2321464"/>
            <a:ext cx="10178001" cy="2819879"/>
          </a:xfrm>
          <a:prstGeom prst="rect">
            <a:avLst/>
          </a:prstGeom>
        </p:spPr>
      </p:pic>
      <p:sp>
        <p:nvSpPr>
          <p:cNvPr id="2" name="Title 1">
            <a:extLst>
              <a:ext uri="{FF2B5EF4-FFF2-40B4-BE49-F238E27FC236}">
                <a16:creationId xmlns:a16="http://schemas.microsoft.com/office/drawing/2014/main" id="{E5BB66BB-F26C-4D03-8C11-939DAC3628E6}"/>
              </a:ext>
            </a:extLst>
          </p:cNvPr>
          <p:cNvSpPr>
            <a:spLocks noGrp="1"/>
          </p:cNvSpPr>
          <p:nvPr>
            <p:ph type="title"/>
          </p:nvPr>
        </p:nvSpPr>
        <p:spPr/>
        <p:txBody>
          <a:bodyPr/>
          <a:lstStyle/>
          <a:p>
            <a:r>
              <a:rPr lang="en-US" sz="3700"/>
              <a:t>What is an Airport Economic Impact Study?</a:t>
            </a:r>
          </a:p>
        </p:txBody>
      </p:sp>
      <p:sp>
        <p:nvSpPr>
          <p:cNvPr id="3" name="Content Placeholder 2">
            <a:extLst>
              <a:ext uri="{FF2B5EF4-FFF2-40B4-BE49-F238E27FC236}">
                <a16:creationId xmlns:a16="http://schemas.microsoft.com/office/drawing/2014/main" id="{24E2D63D-3DFF-42D4-970A-796DD99C29C0}"/>
              </a:ext>
            </a:extLst>
          </p:cNvPr>
          <p:cNvSpPr>
            <a:spLocks noGrp="1"/>
          </p:cNvSpPr>
          <p:nvPr>
            <p:ph idx="1"/>
          </p:nvPr>
        </p:nvSpPr>
        <p:spPr>
          <a:xfrm>
            <a:off x="5478107" y="2754733"/>
            <a:ext cx="5101876" cy="3099842"/>
          </a:xfrm>
        </p:spPr>
        <p:txBody>
          <a:bodyPr>
            <a:normAutofit/>
          </a:bodyPr>
          <a:lstStyle/>
          <a:p>
            <a:pPr marL="0" indent="0" algn="ctr">
              <a:buNone/>
            </a:pPr>
            <a:r>
              <a:rPr lang="en-US">
                <a:solidFill>
                  <a:srgbClr val="FFFFFF"/>
                </a:solidFill>
              </a:rPr>
              <a:t>Conveys the economic importance of airports and tells the story of how airports support and enhance the Tennessee economy</a:t>
            </a:r>
          </a:p>
          <a:p>
            <a:pPr algn="ctr"/>
            <a:endParaRPr lang="en-US">
              <a:solidFill>
                <a:srgbClr val="FFFFFF"/>
              </a:solidFill>
            </a:endParaRPr>
          </a:p>
        </p:txBody>
      </p:sp>
      <p:sp>
        <p:nvSpPr>
          <p:cNvPr id="4" name="Slide Number Placeholder 3">
            <a:extLst>
              <a:ext uri="{FF2B5EF4-FFF2-40B4-BE49-F238E27FC236}">
                <a16:creationId xmlns:a16="http://schemas.microsoft.com/office/drawing/2014/main" id="{0CAE28A9-B5C5-4366-84F2-B041B7B2CABC}"/>
              </a:ext>
            </a:extLst>
          </p:cNvPr>
          <p:cNvSpPr>
            <a:spLocks noGrp="1"/>
          </p:cNvSpPr>
          <p:nvPr>
            <p:ph type="sldNum" sz="quarter" idx="10"/>
          </p:nvPr>
        </p:nvSpPr>
        <p:spPr/>
        <p:txBody>
          <a:bodyPr/>
          <a:lstStyle/>
          <a:p>
            <a:fld id="{3CD66FC5-BD9E-4EF9-BB17-AB2086BC0753}" type="slidenum">
              <a:rPr lang="en-US" smtClean="0"/>
              <a:pPr/>
              <a:t>2</a:t>
            </a:fld>
            <a:endParaRPr lang="en-US"/>
          </a:p>
        </p:txBody>
      </p:sp>
      <p:pic>
        <p:nvPicPr>
          <p:cNvPr id="7" name="Graphic 6">
            <a:extLst>
              <a:ext uri="{FF2B5EF4-FFF2-40B4-BE49-F238E27FC236}">
                <a16:creationId xmlns:a16="http://schemas.microsoft.com/office/drawing/2014/main" id="{46AE0341-A5B1-4A18-A6EB-5E7632E4AD8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566962" y="2574934"/>
            <a:ext cx="1245457" cy="698666"/>
          </a:xfrm>
          <a:prstGeom prst="rect">
            <a:avLst/>
          </a:prstGeom>
        </p:spPr>
      </p:pic>
      <p:pic>
        <p:nvPicPr>
          <p:cNvPr id="11" name="Graphic 10">
            <a:extLst>
              <a:ext uri="{FF2B5EF4-FFF2-40B4-BE49-F238E27FC236}">
                <a16:creationId xmlns:a16="http://schemas.microsoft.com/office/drawing/2014/main" id="{270F4705-CB20-4B92-B22B-6436E19012E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10800000">
            <a:off x="3886181" y="1678157"/>
            <a:ext cx="1938394" cy="2492220"/>
          </a:xfrm>
          <a:prstGeom prst="rect">
            <a:avLst/>
          </a:prstGeom>
        </p:spPr>
      </p:pic>
      <p:cxnSp>
        <p:nvCxnSpPr>
          <p:cNvPr id="16" name="Straight Connector 15">
            <a:extLst>
              <a:ext uri="{FF2B5EF4-FFF2-40B4-BE49-F238E27FC236}">
                <a16:creationId xmlns:a16="http://schemas.microsoft.com/office/drawing/2014/main" id="{87CE8DAE-94A2-4445-8AE6-6494CD0695EB}"/>
              </a:ext>
            </a:extLst>
          </p:cNvPr>
          <p:cNvCxnSpPr>
            <a:cxnSpLocks/>
          </p:cNvCxnSpPr>
          <p:nvPr/>
        </p:nvCxnSpPr>
        <p:spPr>
          <a:xfrm>
            <a:off x="2884811" y="2924267"/>
            <a:ext cx="1203054" cy="0"/>
          </a:xfrm>
          <a:prstGeom prst="line">
            <a:avLst/>
          </a:prstGeom>
          <a:ln w="38100">
            <a:solidFill>
              <a:schemeClr val="accent4">
                <a:lumMod val="75000"/>
              </a:schemeClr>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8354516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10;&#10;Description automatically generated">
            <a:extLst>
              <a:ext uri="{FF2B5EF4-FFF2-40B4-BE49-F238E27FC236}">
                <a16:creationId xmlns:a16="http://schemas.microsoft.com/office/drawing/2014/main" id="{686AF360-9B20-45CF-B2F2-60CD3902D3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7239" y="1739299"/>
            <a:ext cx="9575569" cy="4632681"/>
          </a:xfrm>
          <a:prstGeom prst="rect">
            <a:avLst/>
          </a:prstGeom>
        </p:spPr>
      </p:pic>
      <p:sp>
        <p:nvSpPr>
          <p:cNvPr id="2" name="Title 1">
            <a:extLst>
              <a:ext uri="{FF2B5EF4-FFF2-40B4-BE49-F238E27FC236}">
                <a16:creationId xmlns:a16="http://schemas.microsoft.com/office/drawing/2014/main" id="{C70009F3-04F0-4DAF-B048-7E1D08B1DF7B}"/>
              </a:ext>
            </a:extLst>
          </p:cNvPr>
          <p:cNvSpPr>
            <a:spLocks noGrp="1"/>
          </p:cNvSpPr>
          <p:nvPr>
            <p:ph type="title"/>
          </p:nvPr>
        </p:nvSpPr>
        <p:spPr/>
        <p:txBody>
          <a:bodyPr/>
          <a:lstStyle/>
          <a:p>
            <a:r>
              <a:rPr lang="en-US"/>
              <a:t>Tax Analysis</a:t>
            </a:r>
          </a:p>
        </p:txBody>
      </p:sp>
      <p:sp>
        <p:nvSpPr>
          <p:cNvPr id="3" name="Slide Number Placeholder 2">
            <a:extLst>
              <a:ext uri="{FF2B5EF4-FFF2-40B4-BE49-F238E27FC236}">
                <a16:creationId xmlns:a16="http://schemas.microsoft.com/office/drawing/2014/main" id="{FA06406D-EAFD-4D4D-8D00-B62ECCA36F2F}"/>
              </a:ext>
            </a:extLst>
          </p:cNvPr>
          <p:cNvSpPr>
            <a:spLocks noGrp="1"/>
          </p:cNvSpPr>
          <p:nvPr>
            <p:ph type="sldNum" sz="quarter" idx="10"/>
          </p:nvPr>
        </p:nvSpPr>
        <p:spPr/>
        <p:txBody>
          <a:bodyPr/>
          <a:lstStyle/>
          <a:p>
            <a:fld id="{3CD66FC5-BD9E-4EF9-BB17-AB2086BC0753}" type="slidenum">
              <a:rPr lang="en-US" smtClean="0"/>
              <a:t>20</a:t>
            </a:fld>
            <a:endParaRPr lang="en-US"/>
          </a:p>
        </p:txBody>
      </p:sp>
      <p:sp>
        <p:nvSpPr>
          <p:cNvPr id="4" name="TextBox 3">
            <a:extLst>
              <a:ext uri="{FF2B5EF4-FFF2-40B4-BE49-F238E27FC236}">
                <a16:creationId xmlns:a16="http://schemas.microsoft.com/office/drawing/2014/main" id="{13C50C9F-54E5-41E7-9A43-69049047C5B0}"/>
              </a:ext>
            </a:extLst>
          </p:cNvPr>
          <p:cNvSpPr txBox="1"/>
          <p:nvPr/>
        </p:nvSpPr>
        <p:spPr>
          <a:xfrm>
            <a:off x="1262062" y="1539245"/>
            <a:ext cx="5841130" cy="400110"/>
          </a:xfrm>
          <a:prstGeom prst="rect">
            <a:avLst/>
          </a:prstGeom>
          <a:noFill/>
        </p:spPr>
        <p:txBody>
          <a:bodyPr wrap="square" rtlCol="0">
            <a:spAutoFit/>
          </a:bodyPr>
          <a:lstStyle/>
          <a:p>
            <a:r>
              <a:rPr lang="en-US" sz="2000" b="1">
                <a:latin typeface="Arial" panose="020B0604020202020204" pitchFamily="34" charset="0"/>
                <a:cs typeface="Arial" panose="020B0604020202020204" pitchFamily="34" charset="0"/>
              </a:rPr>
              <a:t>Aviation Activities Subject to Taxes</a:t>
            </a:r>
          </a:p>
        </p:txBody>
      </p:sp>
      <p:sp>
        <p:nvSpPr>
          <p:cNvPr id="8" name="Rectangle 7">
            <a:extLst>
              <a:ext uri="{FF2B5EF4-FFF2-40B4-BE49-F238E27FC236}">
                <a16:creationId xmlns:a16="http://schemas.microsoft.com/office/drawing/2014/main" id="{27B7AD95-D671-4C4B-A829-E751CE9FA2F1}"/>
              </a:ext>
            </a:extLst>
          </p:cNvPr>
          <p:cNvSpPr/>
          <p:nvPr/>
        </p:nvSpPr>
        <p:spPr>
          <a:xfrm>
            <a:off x="1537960" y="2372454"/>
            <a:ext cx="2544483" cy="3231654"/>
          </a:xfrm>
          <a:prstGeom prst="rect">
            <a:avLst/>
          </a:prstGeom>
        </p:spPr>
        <p:txBody>
          <a:bodyPr wrap="square">
            <a:spAutoFit/>
          </a:bodyPr>
          <a:lstStyle/>
          <a:p>
            <a:pPr>
              <a:spcAft>
                <a:spcPts val="1200"/>
              </a:spcAft>
            </a:pPr>
            <a:r>
              <a:rPr lang="en-US" sz="2400" b="1">
                <a:solidFill>
                  <a:srgbClr val="FFFFFF"/>
                </a:solidFill>
                <a:latin typeface="Arial" panose="020B0604020202020204" pitchFamily="34" charset="0"/>
                <a:cs typeface="Arial" panose="020B0604020202020204" pitchFamily="34" charset="0"/>
              </a:rPr>
              <a:t>On-Airport Activities</a:t>
            </a:r>
            <a:endParaRPr lang="en-US" sz="2400">
              <a:solidFill>
                <a:srgbClr val="FFFFFF"/>
              </a:solidFill>
              <a:latin typeface="Arial" panose="020B0604020202020204" pitchFamily="34" charset="0"/>
              <a:cs typeface="Arial" panose="020B0604020202020204" pitchFamily="34" charset="0"/>
            </a:endParaRP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Fuel Sales</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Rental Cars</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Retail</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Restaurants</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Liquor</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Services</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Construction</a:t>
            </a:r>
          </a:p>
        </p:txBody>
      </p:sp>
      <p:sp>
        <p:nvSpPr>
          <p:cNvPr id="9" name="Rectangle 8">
            <a:extLst>
              <a:ext uri="{FF2B5EF4-FFF2-40B4-BE49-F238E27FC236}">
                <a16:creationId xmlns:a16="http://schemas.microsoft.com/office/drawing/2014/main" id="{19A8C179-0668-48DC-8F6F-992083CDE6AF}"/>
              </a:ext>
            </a:extLst>
          </p:cNvPr>
          <p:cNvSpPr/>
          <p:nvPr/>
        </p:nvSpPr>
        <p:spPr>
          <a:xfrm>
            <a:off x="4799529" y="2372454"/>
            <a:ext cx="2471021" cy="3088025"/>
          </a:xfrm>
          <a:prstGeom prst="rect">
            <a:avLst/>
          </a:prstGeom>
        </p:spPr>
        <p:txBody>
          <a:bodyPr wrap="square">
            <a:spAutoFit/>
          </a:bodyPr>
          <a:lstStyle/>
          <a:p>
            <a:pPr>
              <a:spcAft>
                <a:spcPts val="1200"/>
              </a:spcAft>
            </a:pPr>
            <a:r>
              <a:rPr lang="en-US" sz="2400" b="1">
                <a:solidFill>
                  <a:srgbClr val="FFFFFF"/>
                </a:solidFill>
                <a:latin typeface="Arial" panose="020B0604020202020204" pitchFamily="34" charset="0"/>
                <a:cs typeface="Arial" panose="020B0604020202020204" pitchFamily="34" charset="0"/>
              </a:rPr>
              <a:t>Visitors</a:t>
            </a:r>
            <a:endParaRPr lang="en-US">
              <a:solidFill>
                <a:srgbClr val="FFFFFF"/>
              </a:solidFill>
              <a:latin typeface="Arial" panose="020B0604020202020204" pitchFamily="34" charset="0"/>
              <a:cs typeface="Arial" panose="020B0604020202020204" pitchFamily="34" charset="0"/>
            </a:endParaRP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Retail Sales</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Lodging</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Food and Beverage</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Entertainment</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Recreation</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Local Transportation</a:t>
            </a:r>
          </a:p>
        </p:txBody>
      </p:sp>
      <p:sp>
        <p:nvSpPr>
          <p:cNvPr id="10" name="Rectangle 9">
            <a:extLst>
              <a:ext uri="{FF2B5EF4-FFF2-40B4-BE49-F238E27FC236}">
                <a16:creationId xmlns:a16="http://schemas.microsoft.com/office/drawing/2014/main" id="{512BDABD-3C9E-4128-A39F-4EAAA5D822AE}"/>
              </a:ext>
            </a:extLst>
          </p:cNvPr>
          <p:cNvSpPr/>
          <p:nvPr/>
        </p:nvSpPr>
        <p:spPr>
          <a:xfrm>
            <a:off x="7987636" y="2372454"/>
            <a:ext cx="2471021" cy="3566427"/>
          </a:xfrm>
          <a:prstGeom prst="rect">
            <a:avLst/>
          </a:prstGeom>
        </p:spPr>
        <p:txBody>
          <a:bodyPr wrap="square">
            <a:spAutoFit/>
          </a:bodyPr>
          <a:lstStyle/>
          <a:p>
            <a:pPr>
              <a:spcAft>
                <a:spcPts val="1200"/>
              </a:spcAft>
            </a:pPr>
            <a:r>
              <a:rPr lang="en-US" sz="2400" b="1">
                <a:solidFill>
                  <a:srgbClr val="FFFFFF"/>
                </a:solidFill>
                <a:latin typeface="Arial" panose="020B0604020202020204" pitchFamily="34" charset="0"/>
                <a:cs typeface="Arial" panose="020B0604020202020204" pitchFamily="34" charset="0"/>
              </a:rPr>
              <a:t>Employees</a:t>
            </a:r>
            <a:endParaRPr lang="en-US" sz="2400">
              <a:solidFill>
                <a:srgbClr val="FFFFFF"/>
              </a:solidFill>
              <a:latin typeface="Arial" panose="020B0604020202020204" pitchFamily="34" charset="0"/>
              <a:cs typeface="Arial" panose="020B0604020202020204" pitchFamily="34" charset="0"/>
            </a:endParaRP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Airport Administration</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On-Airport Businesses</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Construction</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Visitor Support Businesses</a:t>
            </a:r>
          </a:p>
          <a:p>
            <a:pPr marL="285750" lvl="0" indent="-285750">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Off-Airport </a:t>
            </a:r>
            <a:br>
              <a:rPr lang="en-US">
                <a:solidFill>
                  <a:srgbClr val="FFFFFF"/>
                </a:solidFill>
                <a:latin typeface="Arial" panose="020B0604020202020204" pitchFamily="34" charset="0"/>
                <a:cs typeface="Arial" panose="020B0604020202020204" pitchFamily="34" charset="0"/>
              </a:rPr>
            </a:br>
            <a:r>
              <a:rPr lang="en-US">
                <a:solidFill>
                  <a:srgbClr val="FFFFFF"/>
                </a:solidFill>
                <a:latin typeface="Arial" panose="020B0604020202020204" pitchFamily="34" charset="0"/>
                <a:cs typeface="Arial" panose="020B0604020202020204" pitchFamily="34" charset="0"/>
              </a:rPr>
              <a:t>Cargo/Freight</a:t>
            </a:r>
          </a:p>
          <a:p>
            <a:pPr lvl="0"/>
            <a:endParaRPr lang="en-US" sz="1100">
              <a:solidFill>
                <a:srgbClr val="FFFFFF"/>
              </a:solidFill>
            </a:endParaRPr>
          </a:p>
        </p:txBody>
      </p:sp>
    </p:spTree>
    <p:extLst>
      <p:ext uri="{BB962C8B-B14F-4D97-AF65-F5344CB8AC3E}">
        <p14:creationId xmlns:p14="http://schemas.microsoft.com/office/powerpoint/2010/main" val="6884019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D8476DF4-6DC6-4090-BD8F-3A1B4192289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676937" y="4498848"/>
            <a:ext cx="8515064" cy="2359152"/>
          </a:xfrm>
          <a:prstGeom prst="rect">
            <a:avLst/>
          </a:prstGeom>
        </p:spPr>
      </p:pic>
      <p:sp>
        <p:nvSpPr>
          <p:cNvPr id="2" name="Title 1">
            <a:extLst>
              <a:ext uri="{FF2B5EF4-FFF2-40B4-BE49-F238E27FC236}">
                <a16:creationId xmlns:a16="http://schemas.microsoft.com/office/drawing/2014/main" id="{D28C9E3E-4CF9-4FFC-8EB2-54A92676AA30}"/>
              </a:ext>
            </a:extLst>
          </p:cNvPr>
          <p:cNvSpPr>
            <a:spLocks noGrp="1"/>
          </p:cNvSpPr>
          <p:nvPr>
            <p:ph type="title"/>
          </p:nvPr>
        </p:nvSpPr>
        <p:spPr/>
        <p:txBody>
          <a:bodyPr/>
          <a:lstStyle/>
          <a:p>
            <a:r>
              <a:rPr lang="en-US"/>
              <a:t>Statewide Tax Impacts</a:t>
            </a:r>
          </a:p>
        </p:txBody>
      </p:sp>
      <p:sp>
        <p:nvSpPr>
          <p:cNvPr id="4" name="Slide Number Placeholder 3">
            <a:extLst>
              <a:ext uri="{FF2B5EF4-FFF2-40B4-BE49-F238E27FC236}">
                <a16:creationId xmlns:a16="http://schemas.microsoft.com/office/drawing/2014/main" id="{DD1F3424-BC0B-4EE6-9B67-DBF381E6E2ED}"/>
              </a:ext>
            </a:extLst>
          </p:cNvPr>
          <p:cNvSpPr>
            <a:spLocks noGrp="1"/>
          </p:cNvSpPr>
          <p:nvPr>
            <p:ph type="sldNum" sz="quarter" idx="10"/>
          </p:nvPr>
        </p:nvSpPr>
        <p:spPr/>
        <p:txBody>
          <a:bodyPr/>
          <a:lstStyle/>
          <a:p>
            <a:fld id="{3CD66FC5-BD9E-4EF9-BB17-AB2086BC0753}" type="slidenum">
              <a:rPr lang="en-US" smtClean="0"/>
              <a:t>21</a:t>
            </a:fld>
            <a:endParaRPr lang="en-US"/>
          </a:p>
        </p:txBody>
      </p:sp>
      <p:pic>
        <p:nvPicPr>
          <p:cNvPr id="9" name="Picture 8">
            <a:extLst>
              <a:ext uri="{FF2B5EF4-FFF2-40B4-BE49-F238E27FC236}">
                <a16:creationId xmlns:a16="http://schemas.microsoft.com/office/drawing/2014/main" id="{074FD561-1B2A-4C6C-B5B4-4045352874AB}"/>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2110604" y="1675591"/>
            <a:ext cx="7731924" cy="4423684"/>
          </a:xfrm>
          <a:prstGeom prst="rect">
            <a:avLst/>
          </a:prstGeom>
        </p:spPr>
      </p:pic>
      <p:sp>
        <p:nvSpPr>
          <p:cNvPr id="5" name="Rectangle 4">
            <a:extLst>
              <a:ext uri="{FF2B5EF4-FFF2-40B4-BE49-F238E27FC236}">
                <a16:creationId xmlns:a16="http://schemas.microsoft.com/office/drawing/2014/main" id="{C24535FF-5E44-4795-A7DA-1C5FF3352A12}"/>
              </a:ext>
            </a:extLst>
          </p:cNvPr>
          <p:cNvSpPr/>
          <p:nvPr/>
        </p:nvSpPr>
        <p:spPr>
          <a:xfrm>
            <a:off x="6213780" y="4985926"/>
            <a:ext cx="5490540" cy="1384995"/>
          </a:xfrm>
          <a:prstGeom prst="rect">
            <a:avLst/>
          </a:prstGeom>
        </p:spPr>
        <p:txBody>
          <a:bodyPr wrap="square">
            <a:spAutoFit/>
          </a:bodyPr>
          <a:lstStyle/>
          <a:p>
            <a:pPr algn="ctr"/>
            <a:r>
              <a:rPr lang="en-US" sz="2800" dirty="0">
                <a:solidFill>
                  <a:srgbClr val="FFFFFF"/>
                </a:solidFill>
                <a:latin typeface="Arial" panose="020B0604020202020204" pitchFamily="34" charset="0"/>
                <a:cs typeface="Arial" panose="020B0604020202020204" pitchFamily="34" charset="0"/>
              </a:rPr>
              <a:t>Total state and local tax revenue from direct airport impacts equals almost </a:t>
            </a:r>
            <a:r>
              <a:rPr lang="en-US" sz="2800" b="1" u="sng" dirty="0">
                <a:solidFill>
                  <a:srgbClr val="FFFFFF"/>
                </a:solidFill>
                <a:latin typeface="Arial" panose="020B0604020202020204" pitchFamily="34" charset="0"/>
                <a:cs typeface="Arial" panose="020B0604020202020204" pitchFamily="34" charset="0"/>
              </a:rPr>
              <a:t>$1.12 billion</a:t>
            </a:r>
            <a:r>
              <a:rPr lang="en-US" sz="2800" dirty="0">
                <a:solidFill>
                  <a:srgbClr val="FFFFFF"/>
                </a:solidFill>
                <a:latin typeface="Arial" panose="020B0604020202020204" pitchFamily="34" charset="0"/>
                <a:cs typeface="Arial" panose="020B0604020202020204" pitchFamily="34" charset="0"/>
              </a:rPr>
              <a:t>.</a:t>
            </a:r>
          </a:p>
        </p:txBody>
      </p:sp>
      <p:pic>
        <p:nvPicPr>
          <p:cNvPr id="3" name="Graphic 2">
            <a:extLst>
              <a:ext uri="{FF2B5EF4-FFF2-40B4-BE49-F238E27FC236}">
                <a16:creationId xmlns:a16="http://schemas.microsoft.com/office/drawing/2014/main" id="{2B332CDA-705F-453D-9CF6-CED4459CFF3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17585" y="1675591"/>
            <a:ext cx="1371600" cy="1371600"/>
          </a:xfrm>
          <a:prstGeom prst="rect">
            <a:avLst/>
          </a:prstGeom>
        </p:spPr>
      </p:pic>
    </p:spTree>
    <p:extLst>
      <p:ext uri="{BB962C8B-B14F-4D97-AF65-F5344CB8AC3E}">
        <p14:creationId xmlns:p14="http://schemas.microsoft.com/office/powerpoint/2010/main" val="54255607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AF8FBA-6CAF-435B-9599-62BC45448337}"/>
              </a:ext>
            </a:extLst>
          </p:cNvPr>
          <p:cNvSpPr>
            <a:spLocks noGrp="1"/>
          </p:cNvSpPr>
          <p:nvPr>
            <p:ph type="title"/>
          </p:nvPr>
        </p:nvSpPr>
        <p:spPr/>
        <p:txBody>
          <a:bodyPr/>
          <a:lstStyle/>
          <a:p>
            <a:r>
              <a:rPr lang="en-US"/>
              <a:t>Additional </a:t>
            </a:r>
            <a:br>
              <a:rPr lang="en-US"/>
            </a:br>
            <a:r>
              <a:rPr lang="en-US"/>
              <a:t>Aviation Benefits</a:t>
            </a:r>
          </a:p>
        </p:txBody>
      </p:sp>
    </p:spTree>
    <p:extLst>
      <p:ext uri="{BB962C8B-B14F-4D97-AF65-F5344CB8AC3E}">
        <p14:creationId xmlns:p14="http://schemas.microsoft.com/office/powerpoint/2010/main" val="319947195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07FC20B-0A11-47C3-9234-DC103468070F}"/>
              </a:ext>
            </a:extLst>
          </p:cNvPr>
          <p:cNvPicPr/>
          <p:nvPr/>
        </p:nvPicPr>
        <p:blipFill rotWithShape="1">
          <a:blip r:embed="rId3" cstate="print">
            <a:extLst>
              <a:ext uri="{28A0092B-C50C-407E-A947-70E740481C1C}">
                <a14:useLocalDpi xmlns:a14="http://schemas.microsoft.com/office/drawing/2010/main" val="0"/>
              </a:ext>
            </a:extLst>
          </a:blip>
          <a:srcRect t="15413"/>
          <a:stretch/>
        </p:blipFill>
        <p:spPr bwMode="auto">
          <a:xfrm>
            <a:off x="20" y="10"/>
            <a:ext cx="6095980" cy="3428990"/>
          </a:xfrm>
          <a:prstGeom prst="rect">
            <a:avLst/>
          </a:prstGeom>
          <a:noFill/>
        </p:spPr>
      </p:pic>
      <p:pic>
        <p:nvPicPr>
          <p:cNvPr id="3" name="Picture 2">
            <a:extLst>
              <a:ext uri="{FF2B5EF4-FFF2-40B4-BE49-F238E27FC236}">
                <a16:creationId xmlns:a16="http://schemas.microsoft.com/office/drawing/2014/main" id="{2EEDBBC6-ED81-455C-A977-AE196DA00ACA}"/>
              </a:ext>
            </a:extLst>
          </p:cNvPr>
          <p:cNvPicPr/>
          <p:nvPr/>
        </p:nvPicPr>
        <p:blipFill rotWithShape="1">
          <a:blip r:embed="rId4" cstate="print">
            <a:extLst>
              <a:ext uri="{28A0092B-C50C-407E-A947-70E740481C1C}">
                <a14:useLocalDpi xmlns:a14="http://schemas.microsoft.com/office/drawing/2010/main" val="0"/>
              </a:ext>
            </a:extLst>
          </a:blip>
          <a:srcRect l="2222" r="-2" b="-2"/>
          <a:stretch/>
        </p:blipFill>
        <p:spPr>
          <a:xfrm>
            <a:off x="6096000" y="10"/>
            <a:ext cx="6096000" cy="3428990"/>
          </a:xfrm>
          <a:prstGeom prst="rect">
            <a:avLst/>
          </a:prstGeom>
        </p:spPr>
      </p:pic>
      <p:pic>
        <p:nvPicPr>
          <p:cNvPr id="7" name="Picture 6">
            <a:extLst>
              <a:ext uri="{FF2B5EF4-FFF2-40B4-BE49-F238E27FC236}">
                <a16:creationId xmlns:a16="http://schemas.microsoft.com/office/drawing/2014/main" id="{25B1C2B2-7710-4136-B46B-D7ED574D4DA7}"/>
              </a:ext>
            </a:extLst>
          </p:cNvPr>
          <p:cNvPicPr/>
          <p:nvPr/>
        </p:nvPicPr>
        <p:blipFill rotWithShape="1">
          <a:blip r:embed="rId5" cstate="print">
            <a:extLst>
              <a:ext uri="{28A0092B-C50C-407E-A947-70E740481C1C}">
                <a14:useLocalDpi xmlns:a14="http://schemas.microsoft.com/office/drawing/2010/main" val="0"/>
              </a:ext>
            </a:extLst>
          </a:blip>
          <a:srcRect t="15730"/>
          <a:stretch/>
        </p:blipFill>
        <p:spPr bwMode="auto">
          <a:xfrm>
            <a:off x="20" y="3429000"/>
            <a:ext cx="6095980" cy="3429000"/>
          </a:xfrm>
          <a:prstGeom prst="rect">
            <a:avLst/>
          </a:prstGeom>
          <a:noFill/>
          <a:extLst>
            <a:ext uri="{53640926-AAD7-44D8-BBD7-CCE9431645EC}">
              <a14:shadowObscured xmlns:a14="http://schemas.microsoft.com/office/drawing/2010/main"/>
            </a:ext>
          </a:extLst>
        </p:spPr>
      </p:pic>
      <p:pic>
        <p:nvPicPr>
          <p:cNvPr id="4" name="Picture 3">
            <a:extLst>
              <a:ext uri="{FF2B5EF4-FFF2-40B4-BE49-F238E27FC236}">
                <a16:creationId xmlns:a16="http://schemas.microsoft.com/office/drawing/2014/main" id="{FD582786-DC99-47B1-9592-7C8B59601BE8}"/>
              </a:ext>
            </a:extLst>
          </p:cNvPr>
          <p:cNvPicPr/>
          <p:nvPr/>
        </p:nvPicPr>
        <p:blipFill rotWithShape="1">
          <a:blip r:embed="rId6" cstate="print">
            <a:extLst>
              <a:ext uri="{28A0092B-C50C-407E-A947-70E740481C1C}">
                <a14:useLocalDpi xmlns:a14="http://schemas.microsoft.com/office/drawing/2010/main" val="0"/>
              </a:ext>
            </a:extLst>
          </a:blip>
          <a:srcRect/>
          <a:stretch/>
        </p:blipFill>
        <p:spPr>
          <a:xfrm>
            <a:off x="6096000" y="3429000"/>
            <a:ext cx="6096000" cy="3429000"/>
          </a:xfrm>
          <a:prstGeom prst="rect">
            <a:avLst/>
          </a:prstGeom>
        </p:spPr>
      </p:pic>
      <p:sp>
        <p:nvSpPr>
          <p:cNvPr id="12" name="Rectangle 11">
            <a:extLst>
              <a:ext uri="{FF2B5EF4-FFF2-40B4-BE49-F238E27FC236}">
                <a16:creationId xmlns:a16="http://schemas.microsoft.com/office/drawing/2014/main" id="{B497CCB5-5FC2-473C-AFCC-2430CEF1DF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409915" y="1742916"/>
            <a:ext cx="3372170" cy="337216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E3524"/>
              </a:solidFill>
              <a:effectLst/>
              <a:uLnTx/>
              <a:uFillTx/>
              <a:latin typeface="Calibri" panose="020F0502020204030204"/>
              <a:ea typeface="+mn-ea"/>
              <a:cs typeface="+mn-cs"/>
            </a:endParaRPr>
          </a:p>
        </p:txBody>
      </p:sp>
      <p:sp>
        <p:nvSpPr>
          <p:cNvPr id="14" name="Frame 13">
            <a:extLst>
              <a:ext uri="{FF2B5EF4-FFF2-40B4-BE49-F238E27FC236}">
                <a16:creationId xmlns:a16="http://schemas.microsoft.com/office/drawing/2014/main" id="{599C8C75-BFDF-44E7-A028-EEB5EDD588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3971277" y="1304278"/>
            <a:ext cx="4249446" cy="4249444"/>
          </a:xfrm>
          <a:prstGeom prst="frame">
            <a:avLst>
              <a:gd name="adj1" fmla="val 1195"/>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F376D"/>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596BF75-E73C-42A9-B66B-418A085DC95D}"/>
              </a:ext>
            </a:extLst>
          </p:cNvPr>
          <p:cNvSpPr>
            <a:spLocks noGrp="1"/>
          </p:cNvSpPr>
          <p:nvPr>
            <p:ph type="title"/>
          </p:nvPr>
        </p:nvSpPr>
        <p:spPr>
          <a:xfrm>
            <a:off x="4286858" y="2283504"/>
            <a:ext cx="3618284" cy="2190008"/>
          </a:xfrm>
          <a:noFill/>
        </p:spPr>
        <p:txBody>
          <a:bodyPr vert="horz" lIns="91440" tIns="45720" rIns="91440" bIns="45720" rtlCol="0" anchor="ctr">
            <a:normAutofit/>
          </a:bodyPr>
          <a:lstStyle/>
          <a:p>
            <a:pPr algn="ctr"/>
            <a:r>
              <a:rPr lang="en-US" sz="4800" kern="1200">
                <a:solidFill>
                  <a:schemeClr val="tx1"/>
                </a:solidFill>
              </a:rPr>
              <a:t>Case </a:t>
            </a:r>
            <a:br>
              <a:rPr lang="en-US" sz="4800" kern="1200">
                <a:solidFill>
                  <a:schemeClr val="tx1"/>
                </a:solidFill>
              </a:rPr>
            </a:br>
            <a:r>
              <a:rPr lang="en-US" sz="4800" kern="1200">
                <a:solidFill>
                  <a:schemeClr val="tx1"/>
                </a:solidFill>
              </a:rPr>
              <a:t>Studies</a:t>
            </a:r>
          </a:p>
        </p:txBody>
      </p:sp>
      <p:sp>
        <p:nvSpPr>
          <p:cNvPr id="6" name="Right Triangle 5">
            <a:extLst>
              <a:ext uri="{FF2B5EF4-FFF2-40B4-BE49-F238E27FC236}">
                <a16:creationId xmlns:a16="http://schemas.microsoft.com/office/drawing/2014/main" id="{4AABFBEE-48A3-4A8B-B435-CEAE1C807BAB}"/>
              </a:ext>
            </a:extLst>
          </p:cNvPr>
          <p:cNvSpPr/>
          <p:nvPr/>
        </p:nvSpPr>
        <p:spPr>
          <a:xfrm rot="5400000">
            <a:off x="-1" y="0"/>
            <a:ext cx="4768967" cy="4768967"/>
          </a:xfrm>
          <a:prstGeom prst="rtTriangle">
            <a:avLst/>
          </a:pr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E3524"/>
              </a:solidFill>
              <a:effectLst/>
              <a:uLnTx/>
              <a:uFillTx/>
              <a:latin typeface="Calibri" panose="020F0502020204030204"/>
              <a:ea typeface="+mn-ea"/>
              <a:cs typeface="+mn-cs"/>
            </a:endParaRPr>
          </a:p>
        </p:txBody>
      </p:sp>
      <p:sp>
        <p:nvSpPr>
          <p:cNvPr id="10" name="Right Triangle 9">
            <a:extLst>
              <a:ext uri="{FF2B5EF4-FFF2-40B4-BE49-F238E27FC236}">
                <a16:creationId xmlns:a16="http://schemas.microsoft.com/office/drawing/2014/main" id="{BA8BAAC2-B05A-41F4-8841-C9832BCF4EA9}"/>
              </a:ext>
            </a:extLst>
          </p:cNvPr>
          <p:cNvSpPr/>
          <p:nvPr/>
        </p:nvSpPr>
        <p:spPr>
          <a:xfrm>
            <a:off x="0" y="4107274"/>
            <a:ext cx="2750716" cy="2750716"/>
          </a:xfrm>
          <a:prstGeom prst="rtTriangle">
            <a:avLst/>
          </a:prstGeom>
          <a:solidFill>
            <a:schemeClr val="accent6">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E3524"/>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5104501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E560F2A-CF19-4647-9115-E1BD92CC828F}"/>
              </a:ext>
            </a:extLst>
          </p:cNvPr>
          <p:cNvSpPr/>
          <p:nvPr/>
        </p:nvSpPr>
        <p:spPr>
          <a:xfrm>
            <a:off x="5874027" y="1604512"/>
            <a:ext cx="5800522" cy="4355713"/>
          </a:xfrm>
          <a:prstGeom prst="rect">
            <a:avLst/>
          </a:prstGeom>
          <a:solidFill>
            <a:srgbClr val="72CCD2"/>
          </a:solidFill>
          <a:ln>
            <a:solidFill>
              <a:srgbClr val="72CCD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3E532E98-B6B5-4ACC-BAF8-6B4F7E7C68E3}"/>
              </a:ext>
            </a:extLst>
          </p:cNvPr>
          <p:cNvSpPr>
            <a:spLocks noGrp="1"/>
          </p:cNvSpPr>
          <p:nvPr>
            <p:ph type="title"/>
          </p:nvPr>
        </p:nvSpPr>
        <p:spPr/>
        <p:txBody>
          <a:bodyPr/>
          <a:lstStyle/>
          <a:p>
            <a:r>
              <a:rPr lang="en-US" dirty="0"/>
              <a:t>Jackson County Airport Users/Stories</a:t>
            </a:r>
          </a:p>
        </p:txBody>
      </p:sp>
      <p:sp>
        <p:nvSpPr>
          <p:cNvPr id="6" name="Content Placeholder 5">
            <a:extLst>
              <a:ext uri="{FF2B5EF4-FFF2-40B4-BE49-F238E27FC236}">
                <a16:creationId xmlns:a16="http://schemas.microsoft.com/office/drawing/2014/main" id="{F1600E67-E5CD-4F38-838E-D8328092E1B5}"/>
              </a:ext>
            </a:extLst>
          </p:cNvPr>
          <p:cNvSpPr>
            <a:spLocks noGrp="1"/>
          </p:cNvSpPr>
          <p:nvPr>
            <p:ph idx="1"/>
          </p:nvPr>
        </p:nvSpPr>
        <p:spPr>
          <a:xfrm>
            <a:off x="838200" y="1604513"/>
            <a:ext cx="5035827" cy="4355712"/>
          </a:xfrm>
        </p:spPr>
        <p:txBody>
          <a:bodyPr/>
          <a:lstStyle/>
          <a:p>
            <a:endParaRPr lang="en-US" dirty="0"/>
          </a:p>
        </p:txBody>
      </p:sp>
      <p:sp>
        <p:nvSpPr>
          <p:cNvPr id="4" name="Slide Number Placeholder 3">
            <a:extLst>
              <a:ext uri="{FF2B5EF4-FFF2-40B4-BE49-F238E27FC236}">
                <a16:creationId xmlns:a16="http://schemas.microsoft.com/office/drawing/2014/main" id="{22B88979-B090-47C6-8B0D-CCE666E94E78}"/>
              </a:ext>
            </a:extLst>
          </p:cNvPr>
          <p:cNvSpPr>
            <a:spLocks noGrp="1"/>
          </p:cNvSpPr>
          <p:nvPr>
            <p:ph type="sldNum" sz="quarter" idx="10"/>
          </p:nvPr>
        </p:nvSpPr>
        <p:spPr/>
        <p:txBody>
          <a:bodyPr/>
          <a:lstStyle/>
          <a:p>
            <a:fld id="{3CD66FC5-BD9E-4EF9-BB17-AB2086BC0753}" type="slidenum">
              <a:rPr lang="en-US" smtClean="0"/>
              <a:t>24</a:t>
            </a:fld>
            <a:endParaRPr lang="en-US"/>
          </a:p>
        </p:txBody>
      </p:sp>
      <p:sp>
        <p:nvSpPr>
          <p:cNvPr id="7" name="TextBox 6">
            <a:extLst>
              <a:ext uri="{FF2B5EF4-FFF2-40B4-BE49-F238E27FC236}">
                <a16:creationId xmlns:a16="http://schemas.microsoft.com/office/drawing/2014/main" id="{6361A70D-69DA-4E07-B83A-C5549B9B7A0A}"/>
              </a:ext>
            </a:extLst>
          </p:cNvPr>
          <p:cNvSpPr txBox="1"/>
          <p:nvPr/>
        </p:nvSpPr>
        <p:spPr>
          <a:xfrm>
            <a:off x="7315200" y="3597702"/>
            <a:ext cx="2913321" cy="369332"/>
          </a:xfrm>
          <a:prstGeom prst="rect">
            <a:avLst/>
          </a:prstGeom>
          <a:noFill/>
        </p:spPr>
        <p:txBody>
          <a:bodyPr wrap="square" rtlCol="0">
            <a:spAutoFit/>
          </a:bodyPr>
          <a:lstStyle/>
          <a:p>
            <a:pPr algn="ctr"/>
            <a:r>
              <a:rPr lang="en-US" i="1" dirty="0">
                <a:latin typeface="Arial" panose="020B0604020202020204" pitchFamily="34" charset="0"/>
                <a:cs typeface="Arial" panose="020B0604020202020204" pitchFamily="34" charset="0"/>
              </a:rPr>
              <a:t>Picture Placeholder</a:t>
            </a:r>
          </a:p>
        </p:txBody>
      </p:sp>
    </p:spTree>
    <p:extLst>
      <p:ext uri="{BB962C8B-B14F-4D97-AF65-F5344CB8AC3E}">
        <p14:creationId xmlns:p14="http://schemas.microsoft.com/office/powerpoint/2010/main" val="354474572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E532E98-B6B5-4ACC-BAF8-6B4F7E7C68E3}"/>
              </a:ext>
            </a:extLst>
          </p:cNvPr>
          <p:cNvSpPr>
            <a:spLocks noGrp="1"/>
          </p:cNvSpPr>
          <p:nvPr>
            <p:ph type="title"/>
          </p:nvPr>
        </p:nvSpPr>
        <p:spPr/>
        <p:txBody>
          <a:bodyPr/>
          <a:lstStyle/>
          <a:p>
            <a:r>
              <a:rPr lang="en-US"/>
              <a:t>Project Website</a:t>
            </a:r>
          </a:p>
        </p:txBody>
      </p:sp>
      <p:sp>
        <p:nvSpPr>
          <p:cNvPr id="4" name="Slide Number Placeholder 3">
            <a:extLst>
              <a:ext uri="{FF2B5EF4-FFF2-40B4-BE49-F238E27FC236}">
                <a16:creationId xmlns:a16="http://schemas.microsoft.com/office/drawing/2014/main" id="{22B88979-B090-47C6-8B0D-CCE666E94E78}"/>
              </a:ext>
            </a:extLst>
          </p:cNvPr>
          <p:cNvSpPr>
            <a:spLocks noGrp="1"/>
          </p:cNvSpPr>
          <p:nvPr>
            <p:ph type="sldNum" sz="quarter" idx="10"/>
          </p:nvPr>
        </p:nvSpPr>
        <p:spPr/>
        <p:txBody>
          <a:bodyPr/>
          <a:lstStyle/>
          <a:p>
            <a:fld id="{3CD66FC5-BD9E-4EF9-BB17-AB2086BC0753}" type="slidenum">
              <a:rPr lang="en-US" smtClean="0"/>
              <a:t>25</a:t>
            </a:fld>
            <a:endParaRPr lang="en-US"/>
          </a:p>
        </p:txBody>
      </p:sp>
      <p:pic>
        <p:nvPicPr>
          <p:cNvPr id="2" name="Picture 1">
            <a:extLst>
              <a:ext uri="{FF2B5EF4-FFF2-40B4-BE49-F238E27FC236}">
                <a16:creationId xmlns:a16="http://schemas.microsoft.com/office/drawing/2014/main" id="{16CCF189-3513-42FA-9C75-F9BCD7227B46}"/>
              </a:ext>
            </a:extLst>
          </p:cNvPr>
          <p:cNvPicPr>
            <a:picLocks noChangeAspect="1"/>
          </p:cNvPicPr>
          <p:nvPr/>
        </p:nvPicPr>
        <p:blipFill>
          <a:blip r:embed="rId3"/>
          <a:stretch>
            <a:fillRect/>
          </a:stretch>
        </p:blipFill>
        <p:spPr>
          <a:xfrm>
            <a:off x="1044358" y="1605382"/>
            <a:ext cx="9131185" cy="5252618"/>
          </a:xfrm>
          <a:prstGeom prst="rect">
            <a:avLst/>
          </a:prstGeom>
        </p:spPr>
      </p:pic>
      <p:sp>
        <p:nvSpPr>
          <p:cNvPr id="9" name="Rectangle: Rounded Corners 8">
            <a:extLst>
              <a:ext uri="{FF2B5EF4-FFF2-40B4-BE49-F238E27FC236}">
                <a16:creationId xmlns:a16="http://schemas.microsoft.com/office/drawing/2014/main" id="{3EEAB057-6A58-4B10-AEA0-F7CCF7A5F277}"/>
              </a:ext>
            </a:extLst>
          </p:cNvPr>
          <p:cNvSpPr/>
          <p:nvPr/>
        </p:nvSpPr>
        <p:spPr>
          <a:xfrm>
            <a:off x="7756519" y="4588218"/>
            <a:ext cx="3779985" cy="1043513"/>
          </a:xfrm>
          <a:prstGeom prst="roundRect">
            <a:avLst>
              <a:gd name="adj" fmla="val 50000"/>
            </a:avLst>
          </a:prstGeom>
          <a:solidFill>
            <a:srgbClr val="EE3424"/>
          </a:soli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rgbClr val="FFFFFF"/>
                </a:solidFill>
                <a:latin typeface="Arial" panose="020B0604020202020204" pitchFamily="34" charset="0"/>
                <a:cs typeface="Arial" panose="020B0604020202020204" pitchFamily="34" charset="0"/>
              </a:rPr>
              <a:t>tasp2040.com</a:t>
            </a:r>
          </a:p>
        </p:txBody>
      </p:sp>
    </p:spTree>
    <p:extLst>
      <p:ext uri="{BB962C8B-B14F-4D97-AF65-F5344CB8AC3E}">
        <p14:creationId xmlns:p14="http://schemas.microsoft.com/office/powerpoint/2010/main" val="152042225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5F9AD2-73E4-49B3-A006-5C35B18BD401}"/>
              </a:ext>
            </a:extLst>
          </p:cNvPr>
          <p:cNvSpPr>
            <a:spLocks noGrp="1"/>
          </p:cNvSpPr>
          <p:nvPr>
            <p:ph type="title"/>
          </p:nvPr>
        </p:nvSpPr>
        <p:spPr/>
        <p:txBody>
          <a:bodyPr/>
          <a:lstStyle/>
          <a:p>
            <a:r>
              <a:rPr lang="en-US"/>
              <a:t>Contact</a:t>
            </a:r>
          </a:p>
        </p:txBody>
      </p:sp>
      <p:sp>
        <p:nvSpPr>
          <p:cNvPr id="4" name="Slide Number Placeholder 3">
            <a:extLst>
              <a:ext uri="{FF2B5EF4-FFF2-40B4-BE49-F238E27FC236}">
                <a16:creationId xmlns:a16="http://schemas.microsoft.com/office/drawing/2014/main" id="{87BD59DE-6929-4C8D-BEB9-4C7DA0D933A1}"/>
              </a:ext>
            </a:extLst>
          </p:cNvPr>
          <p:cNvSpPr>
            <a:spLocks noGrp="1"/>
          </p:cNvSpPr>
          <p:nvPr>
            <p:ph type="sldNum" sz="quarter" idx="10"/>
          </p:nvPr>
        </p:nvSpPr>
        <p:spPr/>
        <p:txBody>
          <a:bodyPr/>
          <a:lstStyle/>
          <a:p>
            <a:fld id="{3CD66FC5-BD9E-4EF9-BB17-AB2086BC0753}" type="slidenum">
              <a:rPr lang="en-US" smtClean="0"/>
              <a:pPr/>
              <a:t>26</a:t>
            </a:fld>
            <a:endParaRPr lang="en-US"/>
          </a:p>
        </p:txBody>
      </p:sp>
      <p:sp>
        <p:nvSpPr>
          <p:cNvPr id="5" name="Rectangle 4">
            <a:extLst>
              <a:ext uri="{FF2B5EF4-FFF2-40B4-BE49-F238E27FC236}">
                <a16:creationId xmlns:a16="http://schemas.microsoft.com/office/drawing/2014/main" id="{CC3DF9C5-71F5-40AC-B965-677F3BA85D0F}"/>
              </a:ext>
            </a:extLst>
          </p:cNvPr>
          <p:cNvSpPr/>
          <p:nvPr/>
        </p:nvSpPr>
        <p:spPr>
          <a:xfrm>
            <a:off x="963168" y="1911238"/>
            <a:ext cx="4913376" cy="3976473"/>
          </a:xfrm>
          <a:prstGeom prst="rect">
            <a:avLst/>
          </a:prstGeom>
        </p:spPr>
        <p:txBody>
          <a:bodyPr wrap="square">
            <a:spAutoFit/>
          </a:bodyPr>
          <a:lstStyle/>
          <a:p>
            <a:pPr lvl="0" algn="ctr">
              <a:spcBef>
                <a:spcPct val="20000"/>
              </a:spcBef>
              <a:buClr>
                <a:srgbClr val="FF0F00"/>
              </a:buClr>
            </a:pPr>
            <a:r>
              <a:rPr lang="en-US" sz="2800" b="1">
                <a:solidFill>
                  <a:srgbClr val="EF3125"/>
                </a:solidFill>
              </a:rPr>
              <a:t>Evan Lester</a:t>
            </a:r>
          </a:p>
          <a:p>
            <a:pPr lvl="0" algn="ctr">
              <a:spcBef>
                <a:spcPct val="20000"/>
              </a:spcBef>
              <a:buClr>
                <a:srgbClr val="FF0F00"/>
              </a:buClr>
            </a:pPr>
            <a:r>
              <a:rPr lang="en-US" b="1"/>
              <a:t>TDOT Aeronautics Division </a:t>
            </a:r>
          </a:p>
          <a:p>
            <a:pPr lvl="0" algn="ctr">
              <a:spcBef>
                <a:spcPct val="20000"/>
              </a:spcBef>
              <a:buClr>
                <a:srgbClr val="FF0F00"/>
              </a:buClr>
            </a:pPr>
            <a:r>
              <a:rPr lang="en-US" b="1"/>
              <a:t>TASP and Aviation Economic Impact Study </a:t>
            </a:r>
            <a:br>
              <a:rPr lang="en-US" b="1"/>
            </a:br>
            <a:r>
              <a:rPr lang="en-US" b="1"/>
              <a:t>Project Manager</a:t>
            </a:r>
          </a:p>
          <a:p>
            <a:pPr algn="ctr">
              <a:spcBef>
                <a:spcPct val="20000"/>
              </a:spcBef>
              <a:buClr>
                <a:srgbClr val="FF0F00"/>
              </a:buClr>
            </a:pPr>
            <a:r>
              <a:rPr lang="en-US"/>
              <a:t>615.361.8016  |  </a:t>
            </a:r>
            <a:r>
              <a:rPr lang="en-US">
                <a:hlinkClick r:id="rId2"/>
              </a:rPr>
              <a:t>Evan.Lester@tn.gov</a:t>
            </a:r>
            <a:endParaRPr lang="en-US"/>
          </a:p>
          <a:p>
            <a:pPr algn="ctr">
              <a:spcBef>
                <a:spcPct val="20000"/>
              </a:spcBef>
              <a:buClr>
                <a:srgbClr val="FF0F00"/>
              </a:buClr>
            </a:pPr>
            <a:endParaRPr lang="en-US"/>
          </a:p>
          <a:p>
            <a:pPr lvl="0" algn="ctr">
              <a:spcBef>
                <a:spcPct val="20000"/>
              </a:spcBef>
              <a:buClr>
                <a:srgbClr val="FF0F00"/>
              </a:buClr>
            </a:pPr>
            <a:r>
              <a:rPr lang="en-US" sz="2800" b="1">
                <a:solidFill>
                  <a:srgbClr val="EF3125"/>
                </a:solidFill>
              </a:rPr>
              <a:t>Michelle Frazier</a:t>
            </a:r>
          </a:p>
          <a:p>
            <a:pPr lvl="0" algn="ctr">
              <a:spcBef>
                <a:spcPct val="20000"/>
              </a:spcBef>
              <a:buClr>
                <a:srgbClr val="FF0F00"/>
              </a:buClr>
            </a:pPr>
            <a:r>
              <a:rPr lang="en-US" b="1"/>
              <a:t>TDOT Aeronautics Division </a:t>
            </a:r>
          </a:p>
          <a:p>
            <a:pPr lvl="0" algn="ctr">
              <a:spcBef>
                <a:spcPct val="20000"/>
              </a:spcBef>
              <a:buClr>
                <a:srgbClr val="FF0F00"/>
              </a:buClr>
            </a:pPr>
            <a:r>
              <a:rPr lang="en-US" b="1"/>
              <a:t>Division Director</a:t>
            </a:r>
          </a:p>
          <a:p>
            <a:pPr algn="ctr">
              <a:spcBef>
                <a:spcPct val="20000"/>
              </a:spcBef>
              <a:buClr>
                <a:srgbClr val="FF0F00"/>
              </a:buClr>
            </a:pPr>
            <a:r>
              <a:rPr lang="en-US"/>
              <a:t>615.741.3208  |  </a:t>
            </a:r>
            <a:r>
              <a:rPr lang="en-US">
                <a:hlinkClick r:id="rId3"/>
              </a:rPr>
              <a:t>Michelle.Frazier@tn.gov</a:t>
            </a:r>
            <a:endParaRPr lang="en-US"/>
          </a:p>
          <a:p>
            <a:pPr algn="ctr">
              <a:spcBef>
                <a:spcPct val="20000"/>
              </a:spcBef>
              <a:buClr>
                <a:srgbClr val="FF0F00"/>
              </a:buClr>
            </a:pPr>
            <a:endParaRPr lang="en-US"/>
          </a:p>
        </p:txBody>
      </p:sp>
      <p:sp>
        <p:nvSpPr>
          <p:cNvPr id="6" name="Rectangle 5">
            <a:extLst>
              <a:ext uri="{FF2B5EF4-FFF2-40B4-BE49-F238E27FC236}">
                <a16:creationId xmlns:a16="http://schemas.microsoft.com/office/drawing/2014/main" id="{7ADE84E5-34FE-4C41-9602-1621F6B66961}"/>
              </a:ext>
            </a:extLst>
          </p:cNvPr>
          <p:cNvSpPr/>
          <p:nvPr/>
        </p:nvSpPr>
        <p:spPr>
          <a:xfrm>
            <a:off x="6217917" y="1911237"/>
            <a:ext cx="4413506" cy="1188018"/>
          </a:xfrm>
          <a:prstGeom prst="rect">
            <a:avLst/>
          </a:prstGeom>
        </p:spPr>
        <p:txBody>
          <a:bodyPr wrap="square">
            <a:spAutoFit/>
          </a:bodyPr>
          <a:lstStyle/>
          <a:p>
            <a:pPr lvl="0" algn="ctr">
              <a:spcBef>
                <a:spcPct val="20000"/>
              </a:spcBef>
              <a:buClr>
                <a:srgbClr val="FF0F00"/>
              </a:buClr>
            </a:pPr>
            <a:r>
              <a:rPr lang="en-US" sz="2800" b="1" dirty="0">
                <a:solidFill>
                  <a:srgbClr val="EF3125"/>
                </a:solidFill>
              </a:rPr>
              <a:t>1A7 Presenter Name</a:t>
            </a:r>
          </a:p>
          <a:p>
            <a:pPr lvl="0" algn="ctr">
              <a:spcBef>
                <a:spcPct val="20000"/>
              </a:spcBef>
              <a:buClr>
                <a:srgbClr val="FF0F00"/>
              </a:buClr>
            </a:pPr>
            <a:r>
              <a:rPr lang="en-US" b="1" dirty="0"/>
              <a:t>Role</a:t>
            </a:r>
          </a:p>
          <a:p>
            <a:pPr algn="ctr">
              <a:spcBef>
                <a:spcPct val="20000"/>
              </a:spcBef>
              <a:buClr>
                <a:srgbClr val="FF0F00"/>
              </a:buClr>
            </a:pPr>
            <a:r>
              <a:rPr lang="en-US" dirty="0"/>
              <a:t>Phone  |  Email</a:t>
            </a:r>
          </a:p>
        </p:txBody>
      </p:sp>
      <p:cxnSp>
        <p:nvCxnSpPr>
          <p:cNvPr id="7" name="Straight Connector 6">
            <a:extLst>
              <a:ext uri="{FF2B5EF4-FFF2-40B4-BE49-F238E27FC236}">
                <a16:creationId xmlns:a16="http://schemas.microsoft.com/office/drawing/2014/main" id="{B9622023-1D86-4548-A8DE-820926F217A6}"/>
              </a:ext>
            </a:extLst>
          </p:cNvPr>
          <p:cNvCxnSpPr>
            <a:cxnSpLocks/>
          </p:cNvCxnSpPr>
          <p:nvPr/>
        </p:nvCxnSpPr>
        <p:spPr>
          <a:xfrm>
            <a:off x="6047230" y="1889760"/>
            <a:ext cx="0" cy="3808396"/>
          </a:xfrm>
          <a:prstGeom prst="line">
            <a:avLst/>
          </a:prstGeom>
          <a:ln w="381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897962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0F586A-3B63-46AA-8801-6EBAAA3D1735}"/>
              </a:ext>
            </a:extLst>
          </p:cNvPr>
          <p:cNvSpPr>
            <a:spLocks noGrp="1"/>
          </p:cNvSpPr>
          <p:nvPr>
            <p:ph type="title"/>
          </p:nvPr>
        </p:nvSpPr>
        <p:spPr/>
        <p:txBody>
          <a:bodyPr/>
          <a:lstStyle/>
          <a:p>
            <a:r>
              <a:rPr lang="en-US"/>
              <a:t>Primary Objectives</a:t>
            </a:r>
          </a:p>
        </p:txBody>
      </p:sp>
      <p:sp>
        <p:nvSpPr>
          <p:cNvPr id="3" name="Slide Number Placeholder 2">
            <a:extLst>
              <a:ext uri="{FF2B5EF4-FFF2-40B4-BE49-F238E27FC236}">
                <a16:creationId xmlns:a16="http://schemas.microsoft.com/office/drawing/2014/main" id="{C2BAC7D6-A12F-46E5-88CD-977F21DDBC7B}"/>
              </a:ext>
            </a:extLst>
          </p:cNvPr>
          <p:cNvSpPr>
            <a:spLocks noGrp="1"/>
          </p:cNvSpPr>
          <p:nvPr>
            <p:ph type="sldNum" sz="quarter" idx="10"/>
          </p:nvPr>
        </p:nvSpPr>
        <p:spPr/>
        <p:txBody>
          <a:bodyPr/>
          <a:lstStyle/>
          <a:p>
            <a:fld id="{3CD66FC5-BD9E-4EF9-BB17-AB2086BC0753}" type="slidenum">
              <a:rPr lang="en-US" smtClean="0"/>
              <a:pPr/>
              <a:t>3</a:t>
            </a:fld>
            <a:endParaRPr lang="en-US"/>
          </a:p>
        </p:txBody>
      </p:sp>
      <p:graphicFrame>
        <p:nvGraphicFramePr>
          <p:cNvPr id="4" name="Diagram 3">
            <a:extLst>
              <a:ext uri="{FF2B5EF4-FFF2-40B4-BE49-F238E27FC236}">
                <a16:creationId xmlns:a16="http://schemas.microsoft.com/office/drawing/2014/main" id="{F6AB1508-8F79-4918-AAAE-C98F192F6F4A}"/>
              </a:ext>
            </a:extLst>
          </p:cNvPr>
          <p:cNvGraphicFramePr/>
          <p:nvPr/>
        </p:nvGraphicFramePr>
        <p:xfrm>
          <a:off x="685261" y="1688938"/>
          <a:ext cx="10821478" cy="418433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6126658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A0A261-DD2B-4347-AB79-1AA3940AF580}"/>
              </a:ext>
            </a:extLst>
          </p:cNvPr>
          <p:cNvSpPr>
            <a:spLocks noGrp="1"/>
          </p:cNvSpPr>
          <p:nvPr>
            <p:ph type="title"/>
          </p:nvPr>
        </p:nvSpPr>
        <p:spPr/>
        <p:txBody>
          <a:bodyPr/>
          <a:lstStyle/>
          <a:p>
            <a:r>
              <a:rPr lang="en-US"/>
              <a:t>TDOT Regions and Study Airports</a:t>
            </a:r>
          </a:p>
        </p:txBody>
      </p:sp>
      <p:sp>
        <p:nvSpPr>
          <p:cNvPr id="3" name="Slide Number Placeholder 2">
            <a:extLst>
              <a:ext uri="{FF2B5EF4-FFF2-40B4-BE49-F238E27FC236}">
                <a16:creationId xmlns:a16="http://schemas.microsoft.com/office/drawing/2014/main" id="{AA9B3E9D-626B-433E-B27D-9159CCC20FB9}"/>
              </a:ext>
            </a:extLst>
          </p:cNvPr>
          <p:cNvSpPr>
            <a:spLocks noGrp="1"/>
          </p:cNvSpPr>
          <p:nvPr>
            <p:ph type="sldNum" sz="quarter" idx="10"/>
          </p:nvPr>
        </p:nvSpPr>
        <p:spPr/>
        <p:txBody>
          <a:bodyPr/>
          <a:lstStyle/>
          <a:p>
            <a:fld id="{3CD66FC5-BD9E-4EF9-BB17-AB2086BC0753}" type="slidenum">
              <a:rPr lang="en-US" smtClean="0"/>
              <a:t>4</a:t>
            </a:fld>
            <a:endParaRPr lang="en-US"/>
          </a:p>
        </p:txBody>
      </p:sp>
      <p:pic>
        <p:nvPicPr>
          <p:cNvPr id="5" name="Picture 4">
            <a:extLst>
              <a:ext uri="{FF2B5EF4-FFF2-40B4-BE49-F238E27FC236}">
                <a16:creationId xmlns:a16="http://schemas.microsoft.com/office/drawing/2014/main" id="{45FE43ED-9034-4B3D-A234-4E7F1E59811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 y="2104283"/>
            <a:ext cx="12355551" cy="2966812"/>
          </a:xfrm>
          <a:prstGeom prst="rect">
            <a:avLst/>
          </a:prstGeom>
        </p:spPr>
      </p:pic>
    </p:spTree>
    <p:extLst>
      <p:ext uri="{BB962C8B-B14F-4D97-AF65-F5344CB8AC3E}">
        <p14:creationId xmlns:p14="http://schemas.microsoft.com/office/powerpoint/2010/main" val="7362467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A79F0B5-41C1-4FE2-87B2-5602082DF991}"/>
              </a:ext>
            </a:extLst>
          </p:cNvPr>
          <p:cNvSpPr>
            <a:spLocks noGrp="1"/>
          </p:cNvSpPr>
          <p:nvPr>
            <p:ph type="title"/>
          </p:nvPr>
        </p:nvSpPr>
        <p:spPr/>
        <p:txBody>
          <a:bodyPr/>
          <a:lstStyle/>
          <a:p>
            <a:r>
              <a:rPr lang="en-US"/>
              <a:t>Methodology </a:t>
            </a:r>
            <a:br>
              <a:rPr lang="en-US"/>
            </a:br>
            <a:r>
              <a:rPr lang="en-US"/>
              <a:t>Overview</a:t>
            </a:r>
          </a:p>
        </p:txBody>
      </p:sp>
      <p:sp>
        <p:nvSpPr>
          <p:cNvPr id="5" name="Slide Number Placeholder 4">
            <a:extLst>
              <a:ext uri="{FF2B5EF4-FFF2-40B4-BE49-F238E27FC236}">
                <a16:creationId xmlns:a16="http://schemas.microsoft.com/office/drawing/2014/main" id="{0C64288C-4E1C-4985-8607-3119FB1AAE1B}"/>
              </a:ext>
            </a:extLst>
          </p:cNvPr>
          <p:cNvSpPr>
            <a:spLocks noGrp="1"/>
          </p:cNvSpPr>
          <p:nvPr>
            <p:ph type="sldNum" sz="quarter" idx="4294967295"/>
          </p:nvPr>
        </p:nvSpPr>
        <p:spPr>
          <a:xfrm>
            <a:off x="0" y="5873750"/>
            <a:ext cx="628650" cy="365125"/>
          </a:xfrm>
        </p:spPr>
        <p:txBody>
          <a:bodyPr/>
          <a:lstStyle/>
          <a:p>
            <a:fld id="{3CD66FC5-BD9E-4EF9-BB17-AB2086BC0753}" type="slidenum">
              <a:rPr lang="en-US" smtClean="0"/>
              <a:t>5</a:t>
            </a:fld>
            <a:endParaRPr lang="en-US"/>
          </a:p>
        </p:txBody>
      </p:sp>
    </p:spTree>
    <p:extLst>
      <p:ext uri="{BB962C8B-B14F-4D97-AF65-F5344CB8AC3E}">
        <p14:creationId xmlns:p14="http://schemas.microsoft.com/office/powerpoint/2010/main" val="3117559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6A33CAB-4D24-4C57-AFE7-7E2E5BB8CFD2}"/>
              </a:ext>
            </a:extLst>
          </p:cNvPr>
          <p:cNvSpPr>
            <a:spLocks noGrp="1"/>
          </p:cNvSpPr>
          <p:nvPr>
            <p:ph type="title"/>
          </p:nvPr>
        </p:nvSpPr>
        <p:spPr/>
        <p:txBody>
          <a:bodyPr/>
          <a:lstStyle/>
          <a:p>
            <a:r>
              <a:rPr lang="en-US"/>
              <a:t>Economic Impact Categories</a:t>
            </a:r>
          </a:p>
        </p:txBody>
      </p:sp>
      <p:sp>
        <p:nvSpPr>
          <p:cNvPr id="3" name="Slide Number Placeholder 2">
            <a:extLst>
              <a:ext uri="{FF2B5EF4-FFF2-40B4-BE49-F238E27FC236}">
                <a16:creationId xmlns:a16="http://schemas.microsoft.com/office/drawing/2014/main" id="{06C3712C-4E86-4E5F-800A-1F0FD9D08034}"/>
              </a:ext>
            </a:extLst>
          </p:cNvPr>
          <p:cNvSpPr>
            <a:spLocks noGrp="1"/>
          </p:cNvSpPr>
          <p:nvPr>
            <p:ph type="sldNum" sz="quarter" idx="10"/>
          </p:nvPr>
        </p:nvSpPr>
        <p:spPr/>
        <p:txBody>
          <a:bodyPr/>
          <a:lstStyle/>
          <a:p>
            <a:fld id="{3CD66FC5-BD9E-4EF9-BB17-AB2086BC0753}" type="slidenum">
              <a:rPr lang="en-US" smtClean="0"/>
              <a:t>6</a:t>
            </a:fld>
            <a:endParaRPr lang="en-US"/>
          </a:p>
        </p:txBody>
      </p:sp>
      <p:graphicFrame>
        <p:nvGraphicFramePr>
          <p:cNvPr id="8" name="Table 7">
            <a:extLst>
              <a:ext uri="{FF2B5EF4-FFF2-40B4-BE49-F238E27FC236}">
                <a16:creationId xmlns:a16="http://schemas.microsoft.com/office/drawing/2014/main" id="{1F66B99B-0C51-40A2-96EC-88C63C5E95E1}"/>
              </a:ext>
            </a:extLst>
          </p:cNvPr>
          <p:cNvGraphicFramePr>
            <a:graphicFrameLocks noGrp="1"/>
          </p:cNvGraphicFramePr>
          <p:nvPr/>
        </p:nvGraphicFramePr>
        <p:xfrm>
          <a:off x="897148" y="1719590"/>
          <a:ext cx="10363198" cy="3732304"/>
        </p:xfrm>
        <a:graphic>
          <a:graphicData uri="http://schemas.openxmlformats.org/drawingml/2006/table">
            <a:tbl>
              <a:tblPr firstRow="1" bandRow="1">
                <a:tableStyleId>{5C22544A-7EE6-4342-B048-85BDC9FD1C3A}</a:tableStyleId>
              </a:tblPr>
              <a:tblGrid>
                <a:gridCol w="3124076">
                  <a:extLst>
                    <a:ext uri="{9D8B030D-6E8A-4147-A177-3AD203B41FA5}">
                      <a16:colId xmlns:a16="http://schemas.microsoft.com/office/drawing/2014/main" val="1857092467"/>
                    </a:ext>
                  </a:extLst>
                </a:gridCol>
                <a:gridCol w="7239122">
                  <a:extLst>
                    <a:ext uri="{9D8B030D-6E8A-4147-A177-3AD203B41FA5}">
                      <a16:colId xmlns:a16="http://schemas.microsoft.com/office/drawing/2014/main" val="964958338"/>
                    </a:ext>
                  </a:extLst>
                </a:gridCol>
              </a:tblGrid>
              <a:tr h="577319">
                <a:tc>
                  <a:txBody>
                    <a:bodyPr/>
                    <a:lstStyle/>
                    <a:p>
                      <a:pPr marL="0" marR="0" algn="ctr">
                        <a:lnSpc>
                          <a:spcPct val="125000"/>
                        </a:lnSpc>
                        <a:spcBef>
                          <a:spcPts val="0"/>
                        </a:spcBef>
                        <a:spcAft>
                          <a:spcPts val="0"/>
                        </a:spcAft>
                      </a:pPr>
                      <a:r>
                        <a:rPr lang="en-AU" sz="2400">
                          <a:solidFill>
                            <a:srgbClr val="FFFFFF"/>
                          </a:solidFill>
                          <a:effectLst/>
                          <a:latin typeface="Arial" panose="020B0604020202020204" pitchFamily="34" charset="0"/>
                          <a:ea typeface="Arial" panose="020B0604020202020204" pitchFamily="34" charset="0"/>
                          <a:cs typeface="Arial" panose="020B0604020202020204" pitchFamily="34" charset="0"/>
                        </a:rPr>
                        <a:t>Category</a:t>
                      </a:r>
                      <a:endParaRPr lang="en-US" sz="2400">
                        <a:solidFill>
                          <a:srgbClr val="FFFFFF"/>
                        </a:solidFill>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E376D"/>
                    </a:solidFill>
                  </a:tcPr>
                </a:tc>
                <a:tc>
                  <a:txBody>
                    <a:bodyPr/>
                    <a:lstStyle/>
                    <a:p>
                      <a:pPr marL="0" marR="0" algn="ctr">
                        <a:lnSpc>
                          <a:spcPct val="125000"/>
                        </a:lnSpc>
                        <a:spcBef>
                          <a:spcPts val="0"/>
                        </a:spcBef>
                        <a:spcAft>
                          <a:spcPts val="0"/>
                        </a:spcAft>
                      </a:pPr>
                      <a:r>
                        <a:rPr lang="en-AU" sz="2400">
                          <a:solidFill>
                            <a:srgbClr val="FFFFFF"/>
                          </a:solidFill>
                          <a:effectLst/>
                          <a:latin typeface="Arial" panose="020B0604020202020204" pitchFamily="34" charset="0"/>
                          <a:cs typeface="Arial" panose="020B0604020202020204" pitchFamily="34" charset="0"/>
                        </a:rPr>
                        <a:t>Meaning</a:t>
                      </a:r>
                      <a:endParaRPr lang="en-US" sz="2400">
                        <a:solidFill>
                          <a:srgbClr val="FFFFFF"/>
                        </a:solidFill>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E376D"/>
                    </a:solidFill>
                  </a:tcPr>
                </a:tc>
                <a:extLst>
                  <a:ext uri="{0D108BD9-81ED-4DB2-BD59-A6C34878D82A}">
                    <a16:rowId xmlns:a16="http://schemas.microsoft.com/office/drawing/2014/main" val="245514161"/>
                  </a:ext>
                </a:extLst>
              </a:tr>
              <a:tr h="1069291">
                <a:tc>
                  <a:txBody>
                    <a:bodyPr/>
                    <a:lstStyle/>
                    <a:p>
                      <a:pPr marL="0" marR="0" algn="ctr">
                        <a:lnSpc>
                          <a:spcPct val="125000"/>
                        </a:lnSpc>
                        <a:spcBef>
                          <a:spcPts val="0"/>
                        </a:spcBef>
                        <a:spcAft>
                          <a:spcPts val="0"/>
                        </a:spcAft>
                      </a:pPr>
                      <a:r>
                        <a:rPr lang="en-AU" sz="2000" b="1">
                          <a:effectLst/>
                          <a:latin typeface="Arial" panose="020B0604020202020204" pitchFamily="34" charset="0"/>
                          <a:cs typeface="Arial" panose="020B0604020202020204" pitchFamily="34" charset="0"/>
                        </a:rPr>
                        <a:t>          On-Airport </a:t>
                      </a:r>
                      <a:br>
                        <a:rPr lang="en-AU" sz="2000" b="1">
                          <a:effectLst/>
                          <a:latin typeface="Arial" panose="020B0604020202020204" pitchFamily="34" charset="0"/>
                          <a:cs typeface="Arial" panose="020B0604020202020204" pitchFamily="34" charset="0"/>
                        </a:rPr>
                      </a:br>
                      <a:r>
                        <a:rPr lang="en-AU" sz="2000" b="1">
                          <a:effectLst/>
                          <a:latin typeface="Arial" panose="020B0604020202020204" pitchFamily="34" charset="0"/>
                          <a:cs typeface="Arial" panose="020B0604020202020204" pitchFamily="34" charset="0"/>
                        </a:rPr>
                        <a:t>          Activity</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07000"/>
                        </a:lnSpc>
                        <a:spcBef>
                          <a:spcPts val="0"/>
                        </a:spcBef>
                        <a:spcAft>
                          <a:spcPts val="0"/>
                        </a:spcAft>
                      </a:pPr>
                      <a:r>
                        <a:rPr lang="en-US" sz="2000" b="0">
                          <a:solidFill>
                            <a:sysClr val="windowText" lastClr="000000"/>
                          </a:solidFill>
                          <a:effectLst/>
                          <a:latin typeface="Arial" panose="020B0604020202020204" pitchFamily="34" charset="0"/>
                          <a:ea typeface="Arial" panose="020B0604020202020204" pitchFamily="34" charset="0"/>
                          <a:cs typeface="Arial" panose="020B0604020202020204" pitchFamily="34" charset="0"/>
                        </a:rPr>
                        <a:t>Impacts related to the activity of airport administration, business tenants, and capital improvements on airports</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4102931460"/>
                  </a:ext>
                </a:extLst>
              </a:tr>
              <a:tr h="998766">
                <a:tc>
                  <a:txBody>
                    <a:bodyPr/>
                    <a:lstStyle/>
                    <a:p>
                      <a:pPr marL="0" marR="0" algn="ctr">
                        <a:lnSpc>
                          <a:spcPct val="125000"/>
                        </a:lnSpc>
                        <a:spcBef>
                          <a:spcPts val="0"/>
                        </a:spcBef>
                        <a:spcAft>
                          <a:spcPts val="0"/>
                        </a:spcAft>
                      </a:pPr>
                      <a:r>
                        <a:rPr lang="en-AU" sz="2000" b="1">
                          <a:solidFill>
                            <a:schemeClr val="accent1"/>
                          </a:solidFill>
                          <a:effectLst/>
                          <a:latin typeface="Arial" panose="020B0604020202020204" pitchFamily="34" charset="0"/>
                          <a:cs typeface="Arial" panose="020B0604020202020204" pitchFamily="34" charset="0"/>
                        </a:rPr>
                        <a:t>          Visitor </a:t>
                      </a:r>
                      <a:br>
                        <a:rPr lang="en-AU" sz="2000" b="1">
                          <a:solidFill>
                            <a:schemeClr val="accent1"/>
                          </a:solidFill>
                          <a:effectLst/>
                          <a:latin typeface="Arial" panose="020B0604020202020204" pitchFamily="34" charset="0"/>
                          <a:cs typeface="Arial" panose="020B0604020202020204" pitchFamily="34" charset="0"/>
                        </a:rPr>
                      </a:br>
                      <a:r>
                        <a:rPr lang="en-AU" sz="2000" b="1">
                          <a:solidFill>
                            <a:schemeClr val="accent1"/>
                          </a:solidFill>
                          <a:effectLst/>
                          <a:latin typeface="Arial" panose="020B0604020202020204" pitchFamily="34" charset="0"/>
                          <a:cs typeface="Arial" panose="020B0604020202020204" pitchFamily="34" charset="0"/>
                        </a:rPr>
                        <a:t>          Spending</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07000"/>
                        </a:lnSpc>
                        <a:spcBef>
                          <a:spcPts val="0"/>
                        </a:spcBef>
                        <a:spcAft>
                          <a:spcPts val="0"/>
                        </a:spcAft>
                      </a:pPr>
                      <a:r>
                        <a:rPr lang="en-US" sz="2000" b="0">
                          <a:solidFill>
                            <a:sysClr val="windowText" lastClr="000000"/>
                          </a:solidFill>
                          <a:effectLst/>
                          <a:latin typeface="Arial" panose="020B0604020202020204" pitchFamily="34" charset="0"/>
                          <a:ea typeface="Arial" panose="020B0604020202020204" pitchFamily="34" charset="0"/>
                          <a:cs typeface="Arial" panose="020B0604020202020204" pitchFamily="34" charset="0"/>
                        </a:rPr>
                        <a:t>Impacts related to out-of-state visitor spending at both commercial service and general aviation airports</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2816155939"/>
                  </a:ext>
                </a:extLst>
              </a:tr>
              <a:tr h="1086928">
                <a:tc>
                  <a:txBody>
                    <a:bodyPr/>
                    <a:lstStyle/>
                    <a:p>
                      <a:pPr marL="0" marR="0" algn="ctr">
                        <a:lnSpc>
                          <a:spcPct val="125000"/>
                        </a:lnSpc>
                        <a:spcBef>
                          <a:spcPts val="0"/>
                        </a:spcBef>
                        <a:spcAft>
                          <a:spcPts val="0"/>
                        </a:spcAft>
                      </a:pPr>
                      <a:r>
                        <a:rPr lang="en-AU" sz="2000" b="1">
                          <a:solidFill>
                            <a:schemeClr val="tx2"/>
                          </a:solidFill>
                          <a:effectLst/>
                          <a:latin typeface="Arial" panose="020B0604020202020204" pitchFamily="34" charset="0"/>
                          <a:cs typeface="Arial" panose="020B0604020202020204" pitchFamily="34" charset="0"/>
                        </a:rPr>
                        <a:t>          Freight/Cargo </a:t>
                      </a:r>
                      <a:br>
                        <a:rPr lang="en-AU" sz="2000" b="1">
                          <a:solidFill>
                            <a:schemeClr val="tx2"/>
                          </a:solidFill>
                          <a:effectLst/>
                          <a:latin typeface="Arial" panose="020B0604020202020204" pitchFamily="34" charset="0"/>
                          <a:cs typeface="Arial" panose="020B0604020202020204" pitchFamily="34" charset="0"/>
                        </a:rPr>
                      </a:br>
                      <a:r>
                        <a:rPr lang="en-AU" sz="2000" b="1">
                          <a:solidFill>
                            <a:schemeClr val="tx2"/>
                          </a:solidFill>
                          <a:effectLst/>
                          <a:latin typeface="Arial" panose="020B0604020202020204" pitchFamily="34" charset="0"/>
                          <a:cs typeface="Arial" panose="020B0604020202020204" pitchFamily="34" charset="0"/>
                        </a:rPr>
                        <a:t>          Activity</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07000"/>
                        </a:lnSpc>
                        <a:spcBef>
                          <a:spcPts val="0"/>
                        </a:spcBef>
                        <a:spcAft>
                          <a:spcPts val="0"/>
                        </a:spcAft>
                      </a:pPr>
                      <a:r>
                        <a:rPr lang="en-US" sz="2000" b="0">
                          <a:solidFill>
                            <a:sysClr val="windowText" lastClr="000000"/>
                          </a:solidFill>
                          <a:effectLst/>
                          <a:latin typeface="Arial" panose="020B0604020202020204" pitchFamily="34" charset="0"/>
                          <a:ea typeface="Arial" panose="020B0604020202020204" pitchFamily="34" charset="0"/>
                          <a:cs typeface="Arial" panose="020B0604020202020204" pitchFamily="34" charset="0"/>
                        </a:rPr>
                        <a:t>Impacts related to air cargo operations; available only at the regional or statewide level</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261701103"/>
                  </a:ext>
                </a:extLst>
              </a:tr>
            </a:tbl>
          </a:graphicData>
        </a:graphic>
      </p:graphicFrame>
      <p:pic>
        <p:nvPicPr>
          <p:cNvPr id="2" name="Graphic 1">
            <a:extLst>
              <a:ext uri="{FF2B5EF4-FFF2-40B4-BE49-F238E27FC236}">
                <a16:creationId xmlns:a16="http://schemas.microsoft.com/office/drawing/2014/main" id="{2092CBF5-3807-4C5E-A01A-34E2FB356D0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31654" y="2289892"/>
            <a:ext cx="983411" cy="3031062"/>
          </a:xfrm>
          <a:prstGeom prst="rect">
            <a:avLst/>
          </a:prstGeom>
        </p:spPr>
      </p:pic>
    </p:spTree>
    <p:extLst>
      <p:ext uri="{BB962C8B-B14F-4D97-AF65-F5344CB8AC3E}">
        <p14:creationId xmlns:p14="http://schemas.microsoft.com/office/powerpoint/2010/main" val="39416945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AC7E1B-0468-4A7B-BE6A-E4866BE79F20}"/>
              </a:ext>
            </a:extLst>
          </p:cNvPr>
          <p:cNvSpPr>
            <a:spLocks noGrp="1"/>
          </p:cNvSpPr>
          <p:nvPr>
            <p:ph type="title"/>
          </p:nvPr>
        </p:nvSpPr>
        <p:spPr/>
        <p:txBody>
          <a:bodyPr/>
          <a:lstStyle/>
          <a:p>
            <a:r>
              <a:rPr lang="en-US"/>
              <a:t>Economic Impact Measures</a:t>
            </a:r>
          </a:p>
        </p:txBody>
      </p:sp>
      <p:sp>
        <p:nvSpPr>
          <p:cNvPr id="3" name="Slide Number Placeholder 2">
            <a:extLst>
              <a:ext uri="{FF2B5EF4-FFF2-40B4-BE49-F238E27FC236}">
                <a16:creationId xmlns:a16="http://schemas.microsoft.com/office/drawing/2014/main" id="{EFA72779-CFE7-40E2-8965-537A8D4ECA28}"/>
              </a:ext>
            </a:extLst>
          </p:cNvPr>
          <p:cNvSpPr>
            <a:spLocks noGrp="1"/>
          </p:cNvSpPr>
          <p:nvPr>
            <p:ph type="sldNum" sz="quarter" idx="10"/>
          </p:nvPr>
        </p:nvSpPr>
        <p:spPr/>
        <p:txBody>
          <a:bodyPr/>
          <a:lstStyle/>
          <a:p>
            <a:fld id="{3CD66FC5-BD9E-4EF9-BB17-AB2086BC0753}" type="slidenum">
              <a:rPr lang="en-US" smtClean="0"/>
              <a:t>7</a:t>
            </a:fld>
            <a:endParaRPr lang="en-US"/>
          </a:p>
        </p:txBody>
      </p:sp>
      <p:grpSp>
        <p:nvGrpSpPr>
          <p:cNvPr id="10" name="Group 9">
            <a:extLst>
              <a:ext uri="{FF2B5EF4-FFF2-40B4-BE49-F238E27FC236}">
                <a16:creationId xmlns:a16="http://schemas.microsoft.com/office/drawing/2014/main" id="{0DF46A9B-F21E-4317-84C7-DEC734663B8A}"/>
              </a:ext>
            </a:extLst>
          </p:cNvPr>
          <p:cNvGrpSpPr/>
          <p:nvPr/>
        </p:nvGrpSpPr>
        <p:grpSpPr>
          <a:xfrm>
            <a:off x="930714" y="4716016"/>
            <a:ext cx="10956484" cy="1298422"/>
            <a:chOff x="930714" y="4767775"/>
            <a:chExt cx="10956484" cy="1298422"/>
          </a:xfrm>
        </p:grpSpPr>
        <p:sp>
          <p:nvSpPr>
            <p:cNvPr id="20" name="Rectangle: Rounded Corners 19">
              <a:extLst>
                <a:ext uri="{FF2B5EF4-FFF2-40B4-BE49-F238E27FC236}">
                  <a16:creationId xmlns:a16="http://schemas.microsoft.com/office/drawing/2014/main" id="{AC62EA23-21C9-4073-A175-2864D4F9E159}"/>
                </a:ext>
              </a:extLst>
            </p:cNvPr>
            <p:cNvSpPr/>
            <p:nvPr/>
          </p:nvSpPr>
          <p:spPr>
            <a:xfrm>
              <a:off x="930714" y="4767775"/>
              <a:ext cx="10956484" cy="1298422"/>
            </a:xfrm>
            <a:prstGeom prst="roundRect">
              <a:avLst/>
            </a:prstGeom>
            <a:solidFill>
              <a:srgbClr val="FFFFFF"/>
            </a:solidFill>
            <a:ln w="76200">
              <a:solidFill>
                <a:srgbClr val="5477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600"/>
            </a:p>
          </p:txBody>
        </p:sp>
        <p:sp>
          <p:nvSpPr>
            <p:cNvPr id="21" name="TextBox 20">
              <a:extLst>
                <a:ext uri="{FF2B5EF4-FFF2-40B4-BE49-F238E27FC236}">
                  <a16:creationId xmlns:a16="http://schemas.microsoft.com/office/drawing/2014/main" id="{257A7BD0-7DC4-4E69-B8C0-9DF8A436874D}"/>
                </a:ext>
              </a:extLst>
            </p:cNvPr>
            <p:cNvSpPr txBox="1"/>
            <p:nvPr/>
          </p:nvSpPr>
          <p:spPr>
            <a:xfrm>
              <a:off x="1672183" y="4801433"/>
              <a:ext cx="10007983" cy="1231106"/>
            </a:xfrm>
            <a:prstGeom prst="rect">
              <a:avLst/>
            </a:prstGeom>
            <a:noFill/>
          </p:spPr>
          <p:txBody>
            <a:bodyPr wrap="square" rtlCol="0">
              <a:spAutoFit/>
            </a:bodyPr>
            <a:lstStyle/>
            <a:p>
              <a:r>
                <a:rPr lang="en-US" sz="2000" b="1">
                  <a:solidFill>
                    <a:srgbClr val="547777"/>
                  </a:solidFill>
                  <a:latin typeface="Arial" panose="020B0604020202020204" pitchFamily="34" charset="0"/>
                  <a:cs typeface="Arial" panose="020B0604020202020204" pitchFamily="34" charset="0"/>
                </a:rPr>
                <a:t>Business Revenue: </a:t>
              </a:r>
              <a:r>
                <a:rPr lang="en-US">
                  <a:solidFill>
                    <a:schemeClr val="accent3"/>
                  </a:solidFill>
                  <a:latin typeface="Arial" panose="020B0604020202020204" pitchFamily="34" charset="0"/>
                  <a:cs typeface="Arial" panose="020B0604020202020204" pitchFamily="34" charset="0"/>
                </a:rPr>
                <a:t>The incorporation of expenditures needed to administer airports, sales of goods and services by airport tenants, budget expenditures to public sector agencies located on airports, the cost of capital expenditures, and out-of-state visitor spending in Tennessee’s hospitality-related sectors; the term “economic impact” is also used to describe business revenue</a:t>
              </a:r>
              <a:endParaRPr lang="en-US" sz="2000">
                <a:solidFill>
                  <a:schemeClr val="accent3"/>
                </a:solidFill>
                <a:latin typeface="Arial" panose="020B0604020202020204" pitchFamily="34" charset="0"/>
                <a:cs typeface="Arial" panose="020B0604020202020204" pitchFamily="34" charset="0"/>
              </a:endParaRPr>
            </a:p>
          </p:txBody>
        </p:sp>
        <p:pic>
          <p:nvPicPr>
            <p:cNvPr id="5" name="Picture 4" descr="Chart, timeline, funnel chart&#10;&#10;Description automatically generated">
              <a:extLst>
                <a:ext uri="{FF2B5EF4-FFF2-40B4-BE49-F238E27FC236}">
                  <a16:creationId xmlns:a16="http://schemas.microsoft.com/office/drawing/2014/main" id="{916786A2-D1AB-478D-9355-30F5F4CF9DBB}"/>
                </a:ext>
              </a:extLst>
            </p:cNvPr>
            <p:cNvPicPr>
              <a:picLocks noChangeAspect="1"/>
            </p:cNvPicPr>
            <p:nvPr/>
          </p:nvPicPr>
          <p:blipFill rotWithShape="1">
            <a:blip r:embed="rId3">
              <a:extLst>
                <a:ext uri="{28A0092B-C50C-407E-A947-70E740481C1C}">
                  <a14:useLocalDpi xmlns:a14="http://schemas.microsoft.com/office/drawing/2010/main" val="0"/>
                </a:ext>
              </a:extLst>
            </a:blip>
            <a:srcRect l="9512" t="77380" r="83903" b="10796"/>
            <a:stretch/>
          </p:blipFill>
          <p:spPr>
            <a:xfrm>
              <a:off x="995165" y="5066409"/>
              <a:ext cx="693912" cy="701155"/>
            </a:xfrm>
            <a:prstGeom prst="rect">
              <a:avLst/>
            </a:prstGeom>
          </p:spPr>
        </p:pic>
      </p:grpSp>
      <p:grpSp>
        <p:nvGrpSpPr>
          <p:cNvPr id="8" name="Group 7">
            <a:extLst>
              <a:ext uri="{FF2B5EF4-FFF2-40B4-BE49-F238E27FC236}">
                <a16:creationId xmlns:a16="http://schemas.microsoft.com/office/drawing/2014/main" id="{26D8810E-D2F9-468F-833A-1C49CEB25227}"/>
              </a:ext>
            </a:extLst>
          </p:cNvPr>
          <p:cNvGrpSpPr/>
          <p:nvPr/>
        </p:nvGrpSpPr>
        <p:grpSpPr>
          <a:xfrm>
            <a:off x="930715" y="3419794"/>
            <a:ext cx="10956485" cy="1124683"/>
            <a:chOff x="930715" y="3557818"/>
            <a:chExt cx="10956485" cy="1124683"/>
          </a:xfrm>
        </p:grpSpPr>
        <p:sp>
          <p:nvSpPr>
            <p:cNvPr id="23" name="Rectangle: Rounded Corners 22">
              <a:extLst>
                <a:ext uri="{FF2B5EF4-FFF2-40B4-BE49-F238E27FC236}">
                  <a16:creationId xmlns:a16="http://schemas.microsoft.com/office/drawing/2014/main" id="{B3F376D9-CB77-4F27-860B-464C139A9A01}"/>
                </a:ext>
              </a:extLst>
            </p:cNvPr>
            <p:cNvSpPr/>
            <p:nvPr/>
          </p:nvSpPr>
          <p:spPr>
            <a:xfrm>
              <a:off x="930716" y="3557818"/>
              <a:ext cx="10956484" cy="1124683"/>
            </a:xfrm>
            <a:prstGeom prst="roundRect">
              <a:avLst/>
            </a:prstGeom>
            <a:solidFill>
              <a:srgbClr val="FFFFFF"/>
            </a:solidFill>
            <a:ln w="76200">
              <a:solidFill>
                <a:srgbClr val="F580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181616B6-1DDE-4711-8F8A-8C2F60B9257B}"/>
                </a:ext>
              </a:extLst>
            </p:cNvPr>
            <p:cNvSpPr txBox="1"/>
            <p:nvPr/>
          </p:nvSpPr>
          <p:spPr>
            <a:xfrm>
              <a:off x="1672183" y="3643106"/>
              <a:ext cx="9991089" cy="954107"/>
            </a:xfrm>
            <a:prstGeom prst="rect">
              <a:avLst/>
            </a:prstGeom>
            <a:noFill/>
          </p:spPr>
          <p:txBody>
            <a:bodyPr wrap="square" rtlCol="0">
              <a:spAutoFit/>
            </a:bodyPr>
            <a:lstStyle/>
            <a:p>
              <a:r>
                <a:rPr lang="en-US" sz="2000" b="1">
                  <a:solidFill>
                    <a:srgbClr val="F58025"/>
                  </a:solidFill>
                  <a:latin typeface="Arial" panose="020B0604020202020204" pitchFamily="34" charset="0"/>
                  <a:cs typeface="Arial" panose="020B0604020202020204" pitchFamily="34" charset="0"/>
                </a:rPr>
                <a:t>Value Added: </a:t>
              </a:r>
              <a:r>
                <a:rPr lang="en-US">
                  <a:solidFill>
                    <a:schemeClr val="accent3"/>
                  </a:solidFill>
                  <a:latin typeface="Arial" panose="020B0604020202020204" pitchFamily="34" charset="0"/>
                  <a:cs typeface="Arial" panose="020B0604020202020204" pitchFamily="34" charset="0"/>
                </a:rPr>
                <a:t>The economic productivity of each aviation-related business establishment, calculated as business revenue earned minus the cost of purchasing goods and services from other businesses</a:t>
              </a:r>
              <a:endParaRPr lang="en-US" sz="2000">
                <a:solidFill>
                  <a:schemeClr val="accent3"/>
                </a:solidFill>
                <a:latin typeface="Arial" panose="020B0604020202020204" pitchFamily="34" charset="0"/>
                <a:cs typeface="Arial" panose="020B0604020202020204" pitchFamily="34" charset="0"/>
              </a:endParaRPr>
            </a:p>
          </p:txBody>
        </p:sp>
        <p:pic>
          <p:nvPicPr>
            <p:cNvPr id="7" name="Picture 6" descr="Chart, timeline, funnel chart&#10;&#10;Description automatically generated">
              <a:extLst>
                <a:ext uri="{FF2B5EF4-FFF2-40B4-BE49-F238E27FC236}">
                  <a16:creationId xmlns:a16="http://schemas.microsoft.com/office/drawing/2014/main" id="{32776E1B-A491-47A2-909A-54B0356B9805}"/>
                </a:ext>
              </a:extLst>
            </p:cNvPr>
            <p:cNvPicPr>
              <a:picLocks noChangeAspect="1"/>
            </p:cNvPicPr>
            <p:nvPr/>
          </p:nvPicPr>
          <p:blipFill rotWithShape="1">
            <a:blip r:embed="rId3">
              <a:extLst>
                <a:ext uri="{28A0092B-C50C-407E-A947-70E740481C1C}">
                  <a14:useLocalDpi xmlns:a14="http://schemas.microsoft.com/office/drawing/2010/main" val="0"/>
                </a:ext>
              </a:extLst>
            </a:blip>
            <a:srcRect l="9115" t="55410" r="83631" b="31602"/>
            <a:stretch/>
          </p:blipFill>
          <p:spPr>
            <a:xfrm>
              <a:off x="930715" y="3714000"/>
              <a:ext cx="806197" cy="812319"/>
            </a:xfrm>
            <a:prstGeom prst="rect">
              <a:avLst/>
            </a:prstGeom>
          </p:spPr>
        </p:pic>
      </p:grpSp>
      <p:pic>
        <p:nvPicPr>
          <p:cNvPr id="9" name="Picture 8" descr="Chart, timeline, funnel chart&#10;&#10;Description automatically generated">
            <a:extLst>
              <a:ext uri="{FF2B5EF4-FFF2-40B4-BE49-F238E27FC236}">
                <a16:creationId xmlns:a16="http://schemas.microsoft.com/office/drawing/2014/main" id="{A11ECD5B-F385-430E-8F47-7F0481409AA4}"/>
              </a:ext>
            </a:extLst>
          </p:cNvPr>
          <p:cNvPicPr>
            <a:picLocks noChangeAspect="1"/>
          </p:cNvPicPr>
          <p:nvPr/>
        </p:nvPicPr>
        <p:blipFill rotWithShape="1">
          <a:blip r:embed="rId3">
            <a:extLst>
              <a:ext uri="{28A0092B-C50C-407E-A947-70E740481C1C}">
                <a14:useLocalDpi xmlns:a14="http://schemas.microsoft.com/office/drawing/2010/main" val="0"/>
              </a:ext>
            </a:extLst>
          </a:blip>
          <a:srcRect l="7911" t="34367" r="83631" b="55440"/>
          <a:stretch/>
        </p:blipFill>
        <p:spPr>
          <a:xfrm>
            <a:off x="1731749" y="2784025"/>
            <a:ext cx="635001" cy="430600"/>
          </a:xfrm>
          <a:prstGeom prst="rect">
            <a:avLst/>
          </a:prstGeom>
        </p:spPr>
      </p:pic>
      <p:pic>
        <p:nvPicPr>
          <p:cNvPr id="11" name="Picture 10" descr="Chart, timeline, funnel chart&#10;&#10;Description automatically generated">
            <a:extLst>
              <a:ext uri="{FF2B5EF4-FFF2-40B4-BE49-F238E27FC236}">
                <a16:creationId xmlns:a16="http://schemas.microsoft.com/office/drawing/2014/main" id="{93FA451E-BF0C-4F0A-B1C4-08D1067ECD42}"/>
              </a:ext>
            </a:extLst>
          </p:cNvPr>
          <p:cNvPicPr>
            <a:picLocks noChangeAspect="1"/>
          </p:cNvPicPr>
          <p:nvPr/>
        </p:nvPicPr>
        <p:blipFill rotWithShape="1">
          <a:blip r:embed="rId3">
            <a:extLst>
              <a:ext uri="{28A0092B-C50C-407E-A947-70E740481C1C}">
                <a14:useLocalDpi xmlns:a14="http://schemas.microsoft.com/office/drawing/2010/main" val="0"/>
              </a:ext>
            </a:extLst>
          </a:blip>
          <a:srcRect l="9331" t="12682" r="83428" b="74996"/>
          <a:stretch/>
        </p:blipFill>
        <p:spPr>
          <a:xfrm>
            <a:off x="1710075" y="1852484"/>
            <a:ext cx="543561" cy="520542"/>
          </a:xfrm>
          <a:prstGeom prst="rect">
            <a:avLst/>
          </a:prstGeom>
        </p:spPr>
      </p:pic>
      <p:grpSp>
        <p:nvGrpSpPr>
          <p:cNvPr id="13" name="Group 12">
            <a:extLst>
              <a:ext uri="{FF2B5EF4-FFF2-40B4-BE49-F238E27FC236}">
                <a16:creationId xmlns:a16="http://schemas.microsoft.com/office/drawing/2014/main" id="{0AE76844-D070-4248-9A64-0D596527FCE7}"/>
              </a:ext>
            </a:extLst>
          </p:cNvPr>
          <p:cNvGrpSpPr/>
          <p:nvPr/>
        </p:nvGrpSpPr>
        <p:grpSpPr>
          <a:xfrm>
            <a:off x="930713" y="2542706"/>
            <a:ext cx="10956484" cy="706202"/>
            <a:chOff x="930713" y="2646224"/>
            <a:chExt cx="10956484" cy="706202"/>
          </a:xfrm>
        </p:grpSpPr>
        <p:sp>
          <p:nvSpPr>
            <p:cNvPr id="26" name="Rectangle: Rounded Corners 25">
              <a:extLst>
                <a:ext uri="{FF2B5EF4-FFF2-40B4-BE49-F238E27FC236}">
                  <a16:creationId xmlns:a16="http://schemas.microsoft.com/office/drawing/2014/main" id="{4825F01B-A2BA-48C6-9775-5D93CAF16165}"/>
                </a:ext>
              </a:extLst>
            </p:cNvPr>
            <p:cNvSpPr/>
            <p:nvPr/>
          </p:nvSpPr>
          <p:spPr>
            <a:xfrm>
              <a:off x="930713" y="2646224"/>
              <a:ext cx="10956484" cy="706202"/>
            </a:xfrm>
            <a:prstGeom prst="roundRect">
              <a:avLst/>
            </a:prstGeom>
            <a:solidFill>
              <a:srgbClr val="FFFFFF"/>
            </a:solidFill>
            <a:ln w="76200">
              <a:solidFill>
                <a:srgbClr val="1F3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1671C5C1-E927-4FAE-B9FF-896A18CE3ED0}"/>
                </a:ext>
              </a:extLst>
            </p:cNvPr>
            <p:cNvSpPr txBox="1"/>
            <p:nvPr/>
          </p:nvSpPr>
          <p:spPr>
            <a:xfrm>
              <a:off x="1672183" y="2799270"/>
              <a:ext cx="8522878" cy="400110"/>
            </a:xfrm>
            <a:prstGeom prst="rect">
              <a:avLst/>
            </a:prstGeom>
            <a:noFill/>
          </p:spPr>
          <p:txBody>
            <a:bodyPr wrap="square" rtlCol="0">
              <a:spAutoFit/>
            </a:bodyPr>
            <a:lstStyle/>
            <a:p>
              <a:r>
                <a:rPr lang="en-US" sz="2000" b="1">
                  <a:solidFill>
                    <a:srgbClr val="1F376D"/>
                  </a:solidFill>
                  <a:latin typeface="Arial" panose="020B0604020202020204" pitchFamily="34" charset="0"/>
                  <a:cs typeface="Arial" panose="020B0604020202020204" pitchFamily="34" charset="0"/>
                </a:rPr>
                <a:t>Payroll: </a:t>
              </a:r>
              <a:r>
                <a:rPr lang="en-US">
                  <a:solidFill>
                    <a:schemeClr val="accent3"/>
                  </a:solidFill>
                  <a:latin typeface="Arial" panose="020B0604020202020204" pitchFamily="34" charset="0"/>
                  <a:cs typeface="Arial" panose="020B0604020202020204" pitchFamily="34" charset="0"/>
                </a:rPr>
                <a:t>Total dollars in salaries, wages, and benefits paid to all employees</a:t>
              </a:r>
            </a:p>
          </p:txBody>
        </p:sp>
        <p:pic>
          <p:nvPicPr>
            <p:cNvPr id="32" name="Picture 31" descr="Chart, timeline, funnel chart&#10;&#10;Description automatically generated">
              <a:extLst>
                <a:ext uri="{FF2B5EF4-FFF2-40B4-BE49-F238E27FC236}">
                  <a16:creationId xmlns:a16="http://schemas.microsoft.com/office/drawing/2014/main" id="{6D50D701-6659-4819-A593-E9B14EFDE6B9}"/>
                </a:ext>
              </a:extLst>
            </p:cNvPr>
            <p:cNvPicPr>
              <a:picLocks noChangeAspect="1"/>
            </p:cNvPicPr>
            <p:nvPr/>
          </p:nvPicPr>
          <p:blipFill rotWithShape="1">
            <a:blip r:embed="rId3">
              <a:extLst>
                <a:ext uri="{28A0092B-C50C-407E-A947-70E740481C1C}">
                  <a14:useLocalDpi xmlns:a14="http://schemas.microsoft.com/office/drawing/2010/main" val="0"/>
                </a:ext>
              </a:extLst>
            </a:blip>
            <a:srcRect l="7911" t="34367" r="83631" b="55440"/>
            <a:stretch/>
          </p:blipFill>
          <p:spPr>
            <a:xfrm>
              <a:off x="1075750" y="2784025"/>
              <a:ext cx="635001" cy="430600"/>
            </a:xfrm>
            <a:prstGeom prst="rect">
              <a:avLst/>
            </a:prstGeom>
          </p:spPr>
        </p:pic>
      </p:grpSp>
      <p:grpSp>
        <p:nvGrpSpPr>
          <p:cNvPr id="12" name="Group 11">
            <a:extLst>
              <a:ext uri="{FF2B5EF4-FFF2-40B4-BE49-F238E27FC236}">
                <a16:creationId xmlns:a16="http://schemas.microsoft.com/office/drawing/2014/main" id="{939FEE63-5A5C-468C-86F2-83AFC4C4EBF4}"/>
              </a:ext>
            </a:extLst>
          </p:cNvPr>
          <p:cNvGrpSpPr/>
          <p:nvPr/>
        </p:nvGrpSpPr>
        <p:grpSpPr>
          <a:xfrm>
            <a:off x="930713" y="1634429"/>
            <a:ext cx="10956484" cy="706202"/>
            <a:chOff x="930713" y="1720694"/>
            <a:chExt cx="10956484" cy="706202"/>
          </a:xfrm>
        </p:grpSpPr>
        <p:sp>
          <p:nvSpPr>
            <p:cNvPr id="29" name="Rectangle: Rounded Corners 28">
              <a:extLst>
                <a:ext uri="{FF2B5EF4-FFF2-40B4-BE49-F238E27FC236}">
                  <a16:creationId xmlns:a16="http://schemas.microsoft.com/office/drawing/2014/main" id="{4ABA3B1A-47AD-4429-990B-D4FDBD6D4A80}"/>
                </a:ext>
              </a:extLst>
            </p:cNvPr>
            <p:cNvSpPr/>
            <p:nvPr/>
          </p:nvSpPr>
          <p:spPr>
            <a:xfrm>
              <a:off x="930713" y="1720694"/>
              <a:ext cx="10956484" cy="706202"/>
            </a:xfrm>
            <a:prstGeom prst="roundRect">
              <a:avLst/>
            </a:prstGeom>
            <a:solidFill>
              <a:srgbClr val="FFFFFF"/>
            </a:solidFill>
            <a:ln w="76200">
              <a:solidFill>
                <a:srgbClr val="EE34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36C27A36-F5E4-4745-BEF6-EC0C7DE05730}"/>
                </a:ext>
              </a:extLst>
            </p:cNvPr>
            <p:cNvSpPr txBox="1"/>
            <p:nvPr/>
          </p:nvSpPr>
          <p:spPr>
            <a:xfrm>
              <a:off x="1672183" y="1873740"/>
              <a:ext cx="8522879" cy="400110"/>
            </a:xfrm>
            <a:prstGeom prst="rect">
              <a:avLst/>
            </a:prstGeom>
            <a:noFill/>
          </p:spPr>
          <p:txBody>
            <a:bodyPr wrap="square" rtlCol="0">
              <a:spAutoFit/>
            </a:bodyPr>
            <a:lstStyle/>
            <a:p>
              <a:r>
                <a:rPr lang="en-US" sz="2000" b="1">
                  <a:solidFill>
                    <a:srgbClr val="EE3424"/>
                  </a:solidFill>
                  <a:latin typeface="Arial" panose="020B0604020202020204" pitchFamily="34" charset="0"/>
                  <a:cs typeface="Arial" panose="020B0604020202020204" pitchFamily="34" charset="0"/>
                </a:rPr>
                <a:t>Jobs: </a:t>
              </a:r>
              <a:r>
                <a:rPr lang="en-US">
                  <a:solidFill>
                    <a:schemeClr val="accent3"/>
                  </a:solidFill>
                  <a:latin typeface="Arial" panose="020B0604020202020204" pitchFamily="34" charset="0"/>
                  <a:cs typeface="Arial" panose="020B0604020202020204" pitchFamily="34" charset="0"/>
                </a:rPr>
                <a:t>Number of employed people, including full-time and part-time</a:t>
              </a:r>
              <a:endParaRPr lang="en-US" sz="1500">
                <a:solidFill>
                  <a:schemeClr val="accent3"/>
                </a:solidFill>
                <a:latin typeface="Arial" panose="020B0604020202020204" pitchFamily="34" charset="0"/>
                <a:cs typeface="Arial" panose="020B0604020202020204" pitchFamily="34" charset="0"/>
              </a:endParaRPr>
            </a:p>
          </p:txBody>
        </p:sp>
        <p:pic>
          <p:nvPicPr>
            <p:cNvPr id="33" name="Picture 32" descr="Chart, timeline, funnel chart&#10;&#10;Description automatically generated">
              <a:extLst>
                <a:ext uri="{FF2B5EF4-FFF2-40B4-BE49-F238E27FC236}">
                  <a16:creationId xmlns:a16="http://schemas.microsoft.com/office/drawing/2014/main" id="{248522D3-F976-4EE8-B681-1853FA941EB2}"/>
                </a:ext>
              </a:extLst>
            </p:cNvPr>
            <p:cNvPicPr>
              <a:picLocks noChangeAspect="1"/>
            </p:cNvPicPr>
            <p:nvPr/>
          </p:nvPicPr>
          <p:blipFill rotWithShape="1">
            <a:blip r:embed="rId3">
              <a:extLst>
                <a:ext uri="{28A0092B-C50C-407E-A947-70E740481C1C}">
                  <a14:useLocalDpi xmlns:a14="http://schemas.microsoft.com/office/drawing/2010/main" val="0"/>
                </a:ext>
              </a:extLst>
            </a:blip>
            <a:srcRect l="9331" t="12682" r="83428" b="74996"/>
            <a:stretch/>
          </p:blipFill>
          <p:spPr>
            <a:xfrm>
              <a:off x="1054076" y="1848030"/>
              <a:ext cx="543561" cy="520542"/>
            </a:xfrm>
            <a:prstGeom prst="rect">
              <a:avLst/>
            </a:prstGeom>
          </p:spPr>
        </p:pic>
      </p:grpSp>
    </p:spTree>
    <p:extLst>
      <p:ext uri="{BB962C8B-B14F-4D97-AF65-F5344CB8AC3E}">
        <p14:creationId xmlns:p14="http://schemas.microsoft.com/office/powerpoint/2010/main" val="5229595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9CE09D-CF02-4DEB-A10C-5AE8BDF81720}"/>
              </a:ext>
            </a:extLst>
          </p:cNvPr>
          <p:cNvSpPr>
            <a:spLocks noGrp="1"/>
          </p:cNvSpPr>
          <p:nvPr>
            <p:ph type="title"/>
          </p:nvPr>
        </p:nvSpPr>
        <p:spPr/>
        <p:txBody>
          <a:bodyPr/>
          <a:lstStyle/>
          <a:p>
            <a:r>
              <a:rPr lang="en-US"/>
              <a:t>Economic Impact Terms</a:t>
            </a:r>
          </a:p>
        </p:txBody>
      </p:sp>
      <p:sp>
        <p:nvSpPr>
          <p:cNvPr id="4" name="Slide Number Placeholder 3">
            <a:extLst>
              <a:ext uri="{FF2B5EF4-FFF2-40B4-BE49-F238E27FC236}">
                <a16:creationId xmlns:a16="http://schemas.microsoft.com/office/drawing/2014/main" id="{C4DEFD17-153C-4098-8304-5D943719EB6B}"/>
              </a:ext>
            </a:extLst>
          </p:cNvPr>
          <p:cNvSpPr>
            <a:spLocks noGrp="1"/>
          </p:cNvSpPr>
          <p:nvPr>
            <p:ph type="sldNum" sz="quarter" idx="10"/>
          </p:nvPr>
        </p:nvSpPr>
        <p:spPr/>
        <p:txBody>
          <a:bodyPr/>
          <a:lstStyle/>
          <a:p>
            <a:fld id="{3CD66FC5-BD9E-4EF9-BB17-AB2086BC0753}" type="slidenum">
              <a:rPr lang="en-US" smtClean="0"/>
              <a:pPr/>
              <a:t>8</a:t>
            </a:fld>
            <a:endParaRPr lang="en-US"/>
          </a:p>
        </p:txBody>
      </p:sp>
      <p:graphicFrame>
        <p:nvGraphicFramePr>
          <p:cNvPr id="5" name="Table 4">
            <a:extLst>
              <a:ext uri="{FF2B5EF4-FFF2-40B4-BE49-F238E27FC236}">
                <a16:creationId xmlns:a16="http://schemas.microsoft.com/office/drawing/2014/main" id="{32287341-6126-467F-A816-70BEB8244C66}"/>
              </a:ext>
            </a:extLst>
          </p:cNvPr>
          <p:cNvGraphicFramePr>
            <a:graphicFrameLocks noGrp="1"/>
          </p:cNvGraphicFramePr>
          <p:nvPr/>
        </p:nvGraphicFramePr>
        <p:xfrm>
          <a:off x="1011388" y="1719589"/>
          <a:ext cx="10795298" cy="3819987"/>
        </p:xfrm>
        <a:graphic>
          <a:graphicData uri="http://schemas.openxmlformats.org/drawingml/2006/table">
            <a:tbl>
              <a:tblPr firstRow="1" bandRow="1">
                <a:tableStyleId>{5C22544A-7EE6-4342-B048-85BDC9FD1C3A}</a:tableStyleId>
              </a:tblPr>
              <a:tblGrid>
                <a:gridCol w="1915809">
                  <a:extLst>
                    <a:ext uri="{9D8B030D-6E8A-4147-A177-3AD203B41FA5}">
                      <a16:colId xmlns:a16="http://schemas.microsoft.com/office/drawing/2014/main" val="1857092467"/>
                    </a:ext>
                  </a:extLst>
                </a:gridCol>
                <a:gridCol w="7150114">
                  <a:extLst>
                    <a:ext uri="{9D8B030D-6E8A-4147-A177-3AD203B41FA5}">
                      <a16:colId xmlns:a16="http://schemas.microsoft.com/office/drawing/2014/main" val="964958338"/>
                    </a:ext>
                  </a:extLst>
                </a:gridCol>
                <a:gridCol w="1729375">
                  <a:extLst>
                    <a:ext uri="{9D8B030D-6E8A-4147-A177-3AD203B41FA5}">
                      <a16:colId xmlns:a16="http://schemas.microsoft.com/office/drawing/2014/main" val="2319074090"/>
                    </a:ext>
                  </a:extLst>
                </a:gridCol>
              </a:tblGrid>
              <a:tr h="894768">
                <a:tc>
                  <a:txBody>
                    <a:bodyPr/>
                    <a:lstStyle/>
                    <a:p>
                      <a:pPr marL="0" marR="0" algn="ctr" defTabSz="914400" rtl="0" eaLnBrk="1" latinLnBrk="0" hangingPunct="1">
                        <a:lnSpc>
                          <a:spcPct val="125000"/>
                        </a:lnSpc>
                        <a:spcBef>
                          <a:spcPts val="0"/>
                        </a:spcBef>
                        <a:spcAft>
                          <a:spcPts val="0"/>
                        </a:spcAft>
                      </a:pPr>
                      <a:r>
                        <a:rPr lang="en-AU" sz="2400" b="1" kern="1200">
                          <a:solidFill>
                            <a:srgbClr val="FFFFFF"/>
                          </a:solidFill>
                          <a:effectLst/>
                          <a:latin typeface="Arial" panose="020B0604020202020204" pitchFamily="34" charset="0"/>
                          <a:ea typeface="+mn-ea"/>
                          <a:cs typeface="Arial" panose="020B0604020202020204" pitchFamily="34" charset="0"/>
                        </a:rPr>
                        <a:t>EIS Term</a:t>
                      </a:r>
                      <a:endParaRPr lang="en-US" sz="2400" b="1" kern="1200">
                        <a:solidFill>
                          <a:srgbClr val="FFFFFF"/>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defTabSz="914400" rtl="0" eaLnBrk="1" latinLnBrk="0" hangingPunct="1">
                        <a:lnSpc>
                          <a:spcPct val="125000"/>
                        </a:lnSpc>
                        <a:spcBef>
                          <a:spcPts val="0"/>
                        </a:spcBef>
                        <a:spcAft>
                          <a:spcPts val="0"/>
                        </a:spcAft>
                      </a:pPr>
                      <a:r>
                        <a:rPr lang="en-AU" sz="2400" b="1" kern="1200">
                          <a:solidFill>
                            <a:srgbClr val="FFFFFF"/>
                          </a:solidFill>
                          <a:effectLst/>
                          <a:latin typeface="Arial" panose="020B0604020202020204" pitchFamily="34" charset="0"/>
                          <a:ea typeface="+mn-ea"/>
                          <a:cs typeface="Arial" panose="020B0604020202020204" pitchFamily="34" charset="0"/>
                        </a:rPr>
                        <a:t>Meaning</a:t>
                      </a:r>
                      <a:endParaRPr lang="en-US" sz="2400" b="1" kern="1200">
                        <a:solidFill>
                          <a:srgbClr val="FFFFFF"/>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pPr marL="0" marR="0" algn="ctr" defTabSz="914400" rtl="0" eaLnBrk="1" latinLnBrk="0" hangingPunct="1">
                        <a:lnSpc>
                          <a:spcPct val="125000"/>
                        </a:lnSpc>
                        <a:spcBef>
                          <a:spcPts val="0"/>
                        </a:spcBef>
                        <a:spcAft>
                          <a:spcPts val="0"/>
                        </a:spcAft>
                      </a:pPr>
                      <a:r>
                        <a:rPr lang="en-US" sz="2400" b="1" kern="1200">
                          <a:solidFill>
                            <a:srgbClr val="FFFFFF"/>
                          </a:solidFill>
                          <a:effectLst/>
                          <a:latin typeface="Arial" panose="020B0604020202020204" pitchFamily="34" charset="0"/>
                          <a:ea typeface="+mn-ea"/>
                          <a:cs typeface="Arial" panose="020B0604020202020204" pitchFamily="34" charset="0"/>
                        </a:rPr>
                        <a:t>Economic </a:t>
                      </a:r>
                      <a:br>
                        <a:rPr lang="en-US" sz="2400" b="1" kern="1200">
                          <a:solidFill>
                            <a:srgbClr val="FFFFFF"/>
                          </a:solidFill>
                          <a:effectLst/>
                          <a:latin typeface="Arial" panose="020B0604020202020204" pitchFamily="34" charset="0"/>
                          <a:ea typeface="+mn-ea"/>
                          <a:cs typeface="Arial" panose="020B0604020202020204" pitchFamily="34" charset="0"/>
                        </a:rPr>
                      </a:br>
                      <a:r>
                        <a:rPr lang="en-US" sz="2400" b="1" kern="1200">
                          <a:solidFill>
                            <a:srgbClr val="FFFFFF"/>
                          </a:solidFill>
                          <a:effectLst/>
                          <a:latin typeface="Arial" panose="020B0604020202020204" pitchFamily="34" charset="0"/>
                          <a:ea typeface="+mn-ea"/>
                          <a:cs typeface="Arial" panose="020B0604020202020204" pitchFamily="34" charset="0"/>
                        </a:rPr>
                        <a:t>Term</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E376D"/>
                    </a:solidFill>
                  </a:tcPr>
                </a:tc>
                <a:extLst>
                  <a:ext uri="{0D108BD9-81ED-4DB2-BD59-A6C34878D82A}">
                    <a16:rowId xmlns:a16="http://schemas.microsoft.com/office/drawing/2014/main" val="245514161"/>
                  </a:ext>
                </a:extLst>
              </a:tr>
              <a:tr h="974232">
                <a:tc>
                  <a:txBody>
                    <a:bodyPr/>
                    <a:lstStyle/>
                    <a:p>
                      <a:pPr marL="0" marR="0" algn="ctr" defTabSz="914400" rtl="0" eaLnBrk="1" latinLnBrk="0" hangingPunct="1">
                        <a:lnSpc>
                          <a:spcPct val="125000"/>
                        </a:lnSpc>
                        <a:spcBef>
                          <a:spcPts val="0"/>
                        </a:spcBef>
                        <a:spcAft>
                          <a:spcPts val="0"/>
                        </a:spcAft>
                      </a:pPr>
                      <a:r>
                        <a:rPr lang="en-AU" sz="2000" b="1" kern="1200">
                          <a:solidFill>
                            <a:schemeClr val="tx1"/>
                          </a:solidFill>
                          <a:effectLst/>
                          <a:latin typeface="Arial" panose="020B0604020202020204" pitchFamily="34" charset="0"/>
                          <a:ea typeface="+mn-ea"/>
                          <a:cs typeface="Arial" panose="020B0604020202020204" pitchFamily="34" charset="0"/>
                        </a:rPr>
                        <a:t>Direct</a:t>
                      </a:r>
                      <a:endParaRPr lang="en-US" sz="2000" b="1" kern="1200">
                        <a:solidFill>
                          <a:schemeClr val="tx1"/>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defTabSz="914400" rtl="0" eaLnBrk="1" latinLnBrk="0" hangingPunct="1">
                        <a:lnSpc>
                          <a:spcPct val="125000"/>
                        </a:lnSpc>
                        <a:spcBef>
                          <a:spcPts val="0"/>
                        </a:spcBef>
                        <a:spcAft>
                          <a:spcPts val="0"/>
                        </a:spcAft>
                      </a:pPr>
                      <a:r>
                        <a:rPr lang="en-AU" sz="2000" b="0" kern="1200">
                          <a:solidFill>
                            <a:schemeClr val="accent3"/>
                          </a:solidFill>
                          <a:effectLst/>
                          <a:latin typeface="Arial" panose="020B0604020202020204" pitchFamily="34" charset="0"/>
                          <a:ea typeface="+mn-ea"/>
                          <a:cs typeface="Arial" panose="020B0604020202020204" pitchFamily="34" charset="0"/>
                        </a:rPr>
                        <a:t>Initial effects that occur on- and off-airport, by spending from visitors and by companies using air transportation services</a:t>
                      </a:r>
                      <a:endParaRPr lang="en-US" sz="2000" b="0" kern="1200">
                        <a:solidFill>
                          <a:schemeClr val="accent3"/>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algn="ctr" defTabSz="914400" rtl="0" eaLnBrk="1" latinLnBrk="0" hangingPunct="1">
                        <a:lnSpc>
                          <a:spcPct val="125000"/>
                        </a:lnSpc>
                        <a:spcBef>
                          <a:spcPts val="0"/>
                        </a:spcBef>
                        <a:spcAft>
                          <a:spcPts val="0"/>
                        </a:spcAft>
                      </a:pPr>
                      <a:r>
                        <a:rPr lang="en-US" sz="2000" b="0" kern="1200">
                          <a:solidFill>
                            <a:schemeClr val="accent3"/>
                          </a:solidFill>
                          <a:effectLst/>
                          <a:latin typeface="Arial" panose="020B0604020202020204" pitchFamily="34" charset="0"/>
                          <a:ea typeface="+mn-ea"/>
                          <a:cs typeface="Arial" panose="020B0604020202020204" pitchFamily="34" charset="0"/>
                        </a:rPr>
                        <a:t>Direct</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4102931460"/>
                  </a:ext>
                </a:extLst>
              </a:tr>
              <a:tr h="845388">
                <a:tc>
                  <a:txBody>
                    <a:bodyPr/>
                    <a:lstStyle/>
                    <a:p>
                      <a:pPr marL="0" marR="0" algn="ctr" defTabSz="914400" rtl="0" eaLnBrk="1" latinLnBrk="0" hangingPunct="1">
                        <a:lnSpc>
                          <a:spcPct val="125000"/>
                        </a:lnSpc>
                        <a:spcBef>
                          <a:spcPts val="0"/>
                        </a:spcBef>
                        <a:spcAft>
                          <a:spcPts val="0"/>
                        </a:spcAft>
                      </a:pPr>
                      <a:r>
                        <a:rPr lang="en-AU" sz="2000" b="1" kern="1200">
                          <a:solidFill>
                            <a:schemeClr val="tx1"/>
                          </a:solidFill>
                          <a:effectLst/>
                          <a:latin typeface="Arial" panose="020B0604020202020204" pitchFamily="34" charset="0"/>
                          <a:ea typeface="+mn-ea"/>
                          <a:cs typeface="Arial" panose="020B0604020202020204" pitchFamily="34" charset="0"/>
                        </a:rPr>
                        <a:t>Supplier </a:t>
                      </a:r>
                      <a:br>
                        <a:rPr lang="en-AU" sz="2000" b="1" kern="1200">
                          <a:solidFill>
                            <a:schemeClr val="tx1"/>
                          </a:solidFill>
                          <a:effectLst/>
                          <a:latin typeface="Arial" panose="020B0604020202020204" pitchFamily="34" charset="0"/>
                          <a:ea typeface="+mn-ea"/>
                          <a:cs typeface="Arial" panose="020B0604020202020204" pitchFamily="34" charset="0"/>
                        </a:rPr>
                      </a:br>
                      <a:r>
                        <a:rPr lang="en-AU" sz="2000" b="1" kern="1200">
                          <a:solidFill>
                            <a:schemeClr val="tx1"/>
                          </a:solidFill>
                          <a:effectLst/>
                          <a:latin typeface="Arial" panose="020B0604020202020204" pitchFamily="34" charset="0"/>
                          <a:ea typeface="+mn-ea"/>
                          <a:cs typeface="Arial" panose="020B0604020202020204" pitchFamily="34" charset="0"/>
                        </a:rPr>
                        <a:t>Sales</a:t>
                      </a:r>
                      <a:endParaRPr lang="en-US" sz="2000" b="1" kern="1200">
                        <a:solidFill>
                          <a:schemeClr val="tx1"/>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defTabSz="914400" rtl="0" eaLnBrk="1" latinLnBrk="0" hangingPunct="1">
                        <a:lnSpc>
                          <a:spcPct val="125000"/>
                        </a:lnSpc>
                        <a:spcBef>
                          <a:spcPts val="0"/>
                        </a:spcBef>
                        <a:spcAft>
                          <a:spcPts val="0"/>
                        </a:spcAft>
                      </a:pPr>
                      <a:r>
                        <a:rPr lang="en-AU" sz="2000" b="0" kern="1200">
                          <a:solidFill>
                            <a:schemeClr val="accent3"/>
                          </a:solidFill>
                          <a:effectLst/>
                          <a:latin typeface="Arial" panose="020B0604020202020204" pitchFamily="34" charset="0"/>
                          <a:ea typeface="+mn-ea"/>
                          <a:cs typeface="Arial" panose="020B0604020202020204" pitchFamily="34" charset="0"/>
                        </a:rPr>
                        <a:t>Portions of direct revenues used to purchase goods and services from Tennessee businesses</a:t>
                      </a:r>
                      <a:endParaRPr lang="en-US" sz="2000" b="0" kern="1200">
                        <a:solidFill>
                          <a:schemeClr val="accent3"/>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algn="ctr" defTabSz="914400" rtl="0" eaLnBrk="1" latinLnBrk="0" hangingPunct="1">
                        <a:lnSpc>
                          <a:spcPct val="125000"/>
                        </a:lnSpc>
                        <a:spcBef>
                          <a:spcPts val="0"/>
                        </a:spcBef>
                        <a:spcAft>
                          <a:spcPts val="0"/>
                        </a:spcAft>
                      </a:pPr>
                      <a:r>
                        <a:rPr lang="en-US" sz="2000" b="0" kern="1200">
                          <a:solidFill>
                            <a:schemeClr val="accent3"/>
                          </a:solidFill>
                          <a:effectLst/>
                          <a:latin typeface="Arial" panose="020B0604020202020204" pitchFamily="34" charset="0"/>
                          <a:ea typeface="+mn-ea"/>
                          <a:cs typeface="Arial" panose="020B0604020202020204" pitchFamily="34" charset="0"/>
                        </a:rPr>
                        <a:t>Multiplier</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2816155939"/>
                  </a:ext>
                </a:extLst>
              </a:tr>
              <a:tr h="1067712">
                <a:tc>
                  <a:txBody>
                    <a:bodyPr/>
                    <a:lstStyle/>
                    <a:p>
                      <a:pPr marL="0" marR="0" algn="ctr" defTabSz="914400" rtl="0" eaLnBrk="1" latinLnBrk="0" hangingPunct="1">
                        <a:lnSpc>
                          <a:spcPct val="125000"/>
                        </a:lnSpc>
                        <a:spcBef>
                          <a:spcPts val="0"/>
                        </a:spcBef>
                        <a:spcAft>
                          <a:spcPts val="0"/>
                        </a:spcAft>
                      </a:pPr>
                      <a:r>
                        <a:rPr lang="en-AU" sz="2000" b="1" kern="1200">
                          <a:solidFill>
                            <a:schemeClr val="tx1"/>
                          </a:solidFill>
                          <a:effectLst/>
                          <a:latin typeface="Arial" panose="020B0604020202020204" pitchFamily="34" charset="0"/>
                          <a:ea typeface="+mn-ea"/>
                          <a:cs typeface="Arial" panose="020B0604020202020204" pitchFamily="34" charset="0"/>
                        </a:rPr>
                        <a:t>Income </a:t>
                      </a:r>
                      <a:br>
                        <a:rPr lang="en-AU" sz="2000" b="1" kern="1200">
                          <a:solidFill>
                            <a:schemeClr val="tx1"/>
                          </a:solidFill>
                          <a:effectLst/>
                          <a:latin typeface="Arial" panose="020B0604020202020204" pitchFamily="34" charset="0"/>
                          <a:ea typeface="+mn-ea"/>
                          <a:cs typeface="Arial" panose="020B0604020202020204" pitchFamily="34" charset="0"/>
                        </a:rPr>
                      </a:br>
                      <a:r>
                        <a:rPr lang="en-AU" sz="2000" b="1" kern="1200">
                          <a:solidFill>
                            <a:schemeClr val="tx1"/>
                          </a:solidFill>
                          <a:effectLst/>
                          <a:latin typeface="Arial" panose="020B0604020202020204" pitchFamily="34" charset="0"/>
                          <a:ea typeface="+mn-ea"/>
                          <a:cs typeface="Arial" panose="020B0604020202020204" pitchFamily="34" charset="0"/>
                        </a:rPr>
                        <a:t>Re-spending</a:t>
                      </a:r>
                      <a:endParaRPr lang="en-US" sz="2000" b="1" kern="1200">
                        <a:solidFill>
                          <a:schemeClr val="tx1"/>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defTabSz="914400" rtl="0" eaLnBrk="1" latinLnBrk="0" hangingPunct="1">
                        <a:lnSpc>
                          <a:spcPct val="125000"/>
                        </a:lnSpc>
                        <a:spcBef>
                          <a:spcPts val="0"/>
                        </a:spcBef>
                        <a:spcAft>
                          <a:spcPts val="0"/>
                        </a:spcAft>
                      </a:pPr>
                      <a:r>
                        <a:rPr lang="en-AU" sz="2000" b="0" kern="1200">
                          <a:solidFill>
                            <a:schemeClr val="accent3"/>
                          </a:solidFill>
                          <a:effectLst/>
                          <a:latin typeface="Arial" panose="020B0604020202020204" pitchFamily="34" charset="0"/>
                          <a:ea typeface="+mn-ea"/>
                          <a:cs typeface="Arial" panose="020B0604020202020204" pitchFamily="34" charset="0"/>
                        </a:rPr>
                        <a:t>Income earned by workers from direct and supplier </a:t>
                      </a:r>
                      <a:br>
                        <a:rPr lang="en-AU" sz="2000" b="0" kern="1200">
                          <a:solidFill>
                            <a:schemeClr val="accent3"/>
                          </a:solidFill>
                          <a:effectLst/>
                          <a:latin typeface="Arial" panose="020B0604020202020204" pitchFamily="34" charset="0"/>
                          <a:ea typeface="+mn-ea"/>
                          <a:cs typeface="Arial" panose="020B0604020202020204" pitchFamily="34" charset="0"/>
                        </a:rPr>
                      </a:br>
                      <a:r>
                        <a:rPr lang="en-AU" sz="2000" b="0" kern="1200">
                          <a:solidFill>
                            <a:schemeClr val="accent3"/>
                          </a:solidFill>
                          <a:effectLst/>
                          <a:latin typeface="Arial" panose="020B0604020202020204" pitchFamily="34" charset="0"/>
                          <a:ea typeface="+mn-ea"/>
                          <a:cs typeface="Arial" panose="020B0604020202020204" pitchFamily="34" charset="0"/>
                        </a:rPr>
                        <a:t>sales transactions that are then spent in Tennessee (household spending)</a:t>
                      </a:r>
                      <a:endParaRPr lang="en-US" sz="2000" b="0" kern="1200">
                        <a:solidFill>
                          <a:schemeClr val="accent3"/>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algn="ctr" defTabSz="914400" rtl="0" eaLnBrk="1" latinLnBrk="0" hangingPunct="1">
                        <a:lnSpc>
                          <a:spcPct val="125000"/>
                        </a:lnSpc>
                        <a:spcBef>
                          <a:spcPts val="0"/>
                        </a:spcBef>
                        <a:spcAft>
                          <a:spcPts val="0"/>
                        </a:spcAft>
                      </a:pPr>
                      <a:r>
                        <a:rPr lang="en-US" sz="2000" b="0" kern="1200">
                          <a:solidFill>
                            <a:schemeClr val="accent3"/>
                          </a:solidFill>
                          <a:effectLst/>
                          <a:latin typeface="Arial" panose="020B0604020202020204" pitchFamily="34" charset="0"/>
                          <a:ea typeface="+mn-ea"/>
                          <a:cs typeface="Arial" panose="020B0604020202020204" pitchFamily="34" charset="0"/>
                        </a:rPr>
                        <a:t>Multiplier</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261701103"/>
                  </a:ext>
                </a:extLst>
              </a:tr>
            </a:tbl>
          </a:graphicData>
        </a:graphic>
      </p:graphicFrame>
    </p:spTree>
    <p:extLst>
      <p:ext uri="{BB962C8B-B14F-4D97-AF65-F5344CB8AC3E}">
        <p14:creationId xmlns:p14="http://schemas.microsoft.com/office/powerpoint/2010/main" val="29939236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BC8A5A-1389-4D8D-8210-232B300A64EA}"/>
              </a:ext>
            </a:extLst>
          </p:cNvPr>
          <p:cNvSpPr>
            <a:spLocks noGrp="1"/>
          </p:cNvSpPr>
          <p:nvPr>
            <p:ph type="title"/>
          </p:nvPr>
        </p:nvSpPr>
        <p:spPr/>
        <p:txBody>
          <a:bodyPr/>
          <a:lstStyle/>
          <a:p>
            <a:r>
              <a:rPr lang="en-US"/>
              <a:t>Calculating Total Impacts</a:t>
            </a:r>
          </a:p>
        </p:txBody>
      </p:sp>
      <p:sp>
        <p:nvSpPr>
          <p:cNvPr id="3" name="Slide Number Placeholder 2">
            <a:extLst>
              <a:ext uri="{FF2B5EF4-FFF2-40B4-BE49-F238E27FC236}">
                <a16:creationId xmlns:a16="http://schemas.microsoft.com/office/drawing/2014/main" id="{DAB41FA9-966B-4B43-B78C-42B456C0EEC2}"/>
              </a:ext>
            </a:extLst>
          </p:cNvPr>
          <p:cNvSpPr>
            <a:spLocks noGrp="1"/>
          </p:cNvSpPr>
          <p:nvPr>
            <p:ph type="sldNum" sz="quarter" idx="10"/>
          </p:nvPr>
        </p:nvSpPr>
        <p:spPr/>
        <p:txBody>
          <a:bodyPr/>
          <a:lstStyle/>
          <a:p>
            <a:fld id="{3CD66FC5-BD9E-4EF9-BB17-AB2086BC0753}" type="slidenum">
              <a:rPr lang="en-US" smtClean="0"/>
              <a:t>9</a:t>
            </a:fld>
            <a:endParaRPr lang="en-US"/>
          </a:p>
        </p:txBody>
      </p:sp>
      <p:pic>
        <p:nvPicPr>
          <p:cNvPr id="5" name="Graphic 4">
            <a:extLst>
              <a:ext uri="{FF2B5EF4-FFF2-40B4-BE49-F238E27FC236}">
                <a16:creationId xmlns:a16="http://schemas.microsoft.com/office/drawing/2014/main" id="{34634EB4-E61D-479F-965A-06B8C359F33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48573" y="1470455"/>
            <a:ext cx="12778404" cy="4402816"/>
          </a:xfrm>
          <a:prstGeom prst="rect">
            <a:avLst/>
          </a:prstGeom>
        </p:spPr>
      </p:pic>
    </p:spTree>
    <p:extLst>
      <p:ext uri="{BB962C8B-B14F-4D97-AF65-F5344CB8AC3E}">
        <p14:creationId xmlns:p14="http://schemas.microsoft.com/office/powerpoint/2010/main" val="882593652"/>
      </p:ext>
    </p:extLst>
  </p:cSld>
  <p:clrMapOvr>
    <a:masterClrMapping/>
  </p:clrMapOvr>
</p:sld>
</file>

<file path=ppt/theme/theme1.xml><?xml version="1.0" encoding="utf-8"?>
<a:theme xmlns:a="http://schemas.openxmlformats.org/drawingml/2006/main" name="Office Theme">
  <a:themeElements>
    <a:clrScheme name="TASP">
      <a:dk1>
        <a:srgbClr val="1F376D"/>
      </a:dk1>
      <a:lt1>
        <a:srgbClr val="EE3524"/>
      </a:lt1>
      <a:dk2>
        <a:srgbClr val="547777"/>
      </a:dk2>
      <a:lt2>
        <a:srgbClr val="F58025"/>
      </a:lt2>
      <a:accent1>
        <a:srgbClr val="72CCD2"/>
      </a:accent1>
      <a:accent2>
        <a:srgbClr val="D9DA55"/>
      </a:accent2>
      <a:accent3>
        <a:srgbClr val="414042"/>
      </a:accent3>
      <a:accent4>
        <a:srgbClr val="919195"/>
      </a:accent4>
      <a:accent5>
        <a:srgbClr val="E2E8E8"/>
      </a:accent5>
      <a:accent6>
        <a:srgbClr val="1F376D"/>
      </a:accent6>
      <a:hlink>
        <a:srgbClr val="EE3524"/>
      </a:hlink>
      <a:folHlink>
        <a:srgbClr val="547777"/>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3CD5F7605EF7E4D82A6466E38CC60DA" ma:contentTypeVersion="16" ma:contentTypeDescription="Create a new document." ma:contentTypeScope="" ma:versionID="c6025546e65faac5314b4bc165f09794">
  <xsd:schema xmlns:xsd="http://www.w3.org/2001/XMLSchema" xmlns:xs="http://www.w3.org/2001/XMLSchema" xmlns:p="http://schemas.microsoft.com/office/2006/metadata/properties" xmlns:ns3="c18e8617-fc0f-4dda-a87a-c0ec120ddf92" xmlns:ns4="52860726-b653-4eba-8fc1-cfbf91000526" xmlns:ns5="b2e1dacc-c954-4408-aa44-64ef90b7ce3a" targetNamespace="http://schemas.microsoft.com/office/2006/metadata/properties" ma:root="true" ma:fieldsID="126a7d4b32c21352fb4531d3ce4c6505" ns3:_="" ns4:_="" ns5:_="">
    <xsd:import namespace="c18e8617-fc0f-4dda-a87a-c0ec120ddf92"/>
    <xsd:import namespace="52860726-b653-4eba-8fc1-cfbf91000526"/>
    <xsd:import namespace="b2e1dacc-c954-4408-aa44-64ef90b7ce3a"/>
    <xsd:element name="properties">
      <xsd:complexType>
        <xsd:sequence>
          <xsd:element name="documentManagement">
            <xsd:complexType>
              <xsd:all>
                <xsd:element ref="ns3:_dlc_DocId" minOccurs="0"/>
                <xsd:element ref="ns3:_dlc_DocIdUrl" minOccurs="0"/>
                <xsd:element ref="ns3:_dlc_DocIdPersistId" minOccurs="0"/>
                <xsd:element ref="ns4:MediaServiceMetadata" minOccurs="0"/>
                <xsd:element ref="ns4:MediaServiceFastMetadata" minOccurs="0"/>
                <xsd:element ref="ns4:MediaServiceAutoTags" minOccurs="0"/>
                <xsd:element ref="ns4:MediaServiceOCR" minOccurs="0"/>
                <xsd:element ref="ns4:MediaServiceDateTaken" minOccurs="0"/>
                <xsd:element ref="ns4:MediaServiceLocation" minOccurs="0"/>
                <xsd:element ref="ns5:SharedWithUsers" minOccurs="0"/>
                <xsd:element ref="ns5:SharedWithDetails" minOccurs="0"/>
                <xsd:element ref="ns5:SharingHintHash" minOccurs="0"/>
                <xsd:element ref="ns4:MediaServiceAutoKeyPoints" minOccurs="0"/>
                <xsd:element ref="ns4:MediaServiceKeyPoints" minOccurs="0"/>
                <xsd:element ref="ns4:MediaServiceGenerationTime" minOccurs="0"/>
                <xsd:element ref="ns4: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18e8617-fc0f-4dda-a87a-c0ec120ddf92"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52860726-b653-4eba-8fc1-cfbf91000526"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ServiceLocation" ma:index="16" nillable="true" ma:displayName="Location" ma:internalName="MediaServiceLocation" ma:readOnly="true">
      <xsd:simpleType>
        <xsd:restriction base="dms:Text"/>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element name="MediaServiceGenerationTime" ma:index="22" nillable="true" ma:displayName="MediaServiceGenerationTime" ma:hidden="true" ma:internalName="MediaServiceGenerationTime" ma:readOnly="true">
      <xsd:simpleType>
        <xsd:restriction base="dms:Text"/>
      </xsd:simpleType>
    </xsd:element>
    <xsd:element name="MediaServiceEventHashCode" ma:index="23"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2e1dacc-c954-4408-aa44-64ef90b7ce3a"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SharingHintHash" ma:index="19"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mso-contentType ?>
<spe:Receivers xmlns:spe="http://schemas.microsoft.com/sharepoint/events"/>
</file>

<file path=customXml/item4.xml><?xml version="1.0" encoding="utf-8"?>
<p:properties xmlns:p="http://schemas.microsoft.com/office/2006/metadata/properties" xmlns:xsi="http://www.w3.org/2001/XMLSchema-instance" xmlns:pc="http://schemas.microsoft.com/office/infopath/2007/PartnerControls">
  <documentManagement/>
</p:properties>
</file>

<file path=customXml/item5.xml><?xml version="1.0" encoding="utf-8"?>
<?mso-contentType ?>
<SharedContentType xmlns="Microsoft.SharePoint.Taxonomy.ContentTypeSync" SourceId="781a52b0-d0f4-44f0-98bb-0d102f5fd161" ContentTypeId="0x0101" PreviousValue="false"/>
</file>

<file path=customXml/itemProps1.xml><?xml version="1.0" encoding="utf-8"?>
<ds:datastoreItem xmlns:ds="http://schemas.openxmlformats.org/officeDocument/2006/customXml" ds:itemID="{EE1A8E21-2688-4E60-B388-FFCB972B00AF}">
  <ds:schemaRefs>
    <ds:schemaRef ds:uri="52860726-b653-4eba-8fc1-cfbf91000526"/>
    <ds:schemaRef ds:uri="b2e1dacc-c954-4408-aa44-64ef90b7ce3a"/>
    <ds:schemaRef ds:uri="c18e8617-fc0f-4dda-a87a-c0ec120ddf9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C4ED9E04-DB13-4A8A-AC45-4F087BAFBAEA}">
  <ds:schemaRefs>
    <ds:schemaRef ds:uri="http://schemas.microsoft.com/sharepoint/v3/contenttype/forms"/>
  </ds:schemaRefs>
</ds:datastoreItem>
</file>

<file path=customXml/itemProps3.xml><?xml version="1.0" encoding="utf-8"?>
<ds:datastoreItem xmlns:ds="http://schemas.openxmlformats.org/officeDocument/2006/customXml" ds:itemID="{1D957C2A-AD90-4C18-8644-803D35546613}">
  <ds:schemaRefs>
    <ds:schemaRef ds:uri="http://schemas.microsoft.com/sharepoint/events"/>
  </ds:schemaRefs>
</ds:datastoreItem>
</file>

<file path=customXml/itemProps4.xml><?xml version="1.0" encoding="utf-8"?>
<ds:datastoreItem xmlns:ds="http://schemas.openxmlformats.org/officeDocument/2006/customXml" ds:itemID="{05D59F5E-271F-447C-A22D-15008E4D3D90}">
  <ds:schemaRefs>
    <ds:schemaRef ds:uri="http://purl.org/dc/elements/1.1/"/>
    <ds:schemaRef ds:uri="52860726-b653-4eba-8fc1-cfbf91000526"/>
    <ds:schemaRef ds:uri="http://schemas.microsoft.com/office/2006/documentManagement/types"/>
    <ds:schemaRef ds:uri="http://schemas.microsoft.com/office/infopath/2007/PartnerControls"/>
    <ds:schemaRef ds:uri="http://purl.org/dc/terms/"/>
    <ds:schemaRef ds:uri="b2e1dacc-c954-4408-aa44-64ef90b7ce3a"/>
    <ds:schemaRef ds:uri="http://schemas.openxmlformats.org/package/2006/metadata/core-properties"/>
    <ds:schemaRef ds:uri="http://purl.org/dc/dcmitype/"/>
    <ds:schemaRef ds:uri="c18e8617-fc0f-4dda-a87a-c0ec120ddf92"/>
    <ds:schemaRef ds:uri="http://schemas.microsoft.com/office/2006/metadata/properties"/>
    <ds:schemaRef ds:uri="http://www.w3.org/XML/1998/namespace"/>
  </ds:schemaRefs>
</ds:datastoreItem>
</file>

<file path=customXml/itemProps5.xml><?xml version="1.0" encoding="utf-8"?>
<ds:datastoreItem xmlns:ds="http://schemas.openxmlformats.org/officeDocument/2006/customXml" ds:itemID="{17B6DC10-681A-4D12-AF4A-B362FC38E7F6}">
  <ds:schemaRefs>
    <ds:schemaRef ds:uri="Microsoft.SharePoint.Taxonomy.ContentTypeSync"/>
  </ds:schemaRefs>
</ds:datastoreItem>
</file>

<file path=docProps/app.xml><?xml version="1.0" encoding="utf-8"?>
<Properties xmlns="http://schemas.openxmlformats.org/officeDocument/2006/extended-properties" xmlns:vt="http://schemas.openxmlformats.org/officeDocument/2006/docPropsVTypes">
  <TotalTime>0</TotalTime>
  <Words>3045</Words>
  <Application>Microsoft Office PowerPoint</Application>
  <PresentationFormat>Widescreen</PresentationFormat>
  <Paragraphs>232</Paragraphs>
  <Slides>26</Slides>
  <Notes>24</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26</vt:i4>
      </vt:variant>
    </vt:vector>
  </HeadingPairs>
  <TitlesOfParts>
    <vt:vector size="30" baseType="lpstr">
      <vt:lpstr>Arial</vt:lpstr>
      <vt:lpstr>Calibri</vt:lpstr>
      <vt:lpstr>Trebuchet MS</vt:lpstr>
      <vt:lpstr>Office Theme</vt:lpstr>
      <vt:lpstr>Jackson County Airport Economic Impact Presentation</vt:lpstr>
      <vt:lpstr>What is an Airport Economic Impact Study?</vt:lpstr>
      <vt:lpstr>Primary Objectives</vt:lpstr>
      <vt:lpstr>TDOT Regions and Study Airports</vt:lpstr>
      <vt:lpstr>Methodology  Overview</vt:lpstr>
      <vt:lpstr>Economic Impact Categories</vt:lpstr>
      <vt:lpstr>Economic Impact Measures</vt:lpstr>
      <vt:lpstr>Economic Impact Terms</vt:lpstr>
      <vt:lpstr>Calculating Total Impacts</vt:lpstr>
      <vt:lpstr>Data Sources</vt:lpstr>
      <vt:lpstr>Overview of Economic Impact Categories</vt:lpstr>
      <vt:lpstr>On-Airport Activity</vt:lpstr>
      <vt:lpstr>Visitor Spending</vt:lpstr>
      <vt:lpstr>Off-Airport Freight/Cargo Impacts</vt:lpstr>
      <vt:lpstr> Off-Airport Freight/Cargo Impacts</vt:lpstr>
      <vt:lpstr>Economic  Impact Results</vt:lpstr>
      <vt:lpstr>TOTAL Statewide Aviation Impacts</vt:lpstr>
      <vt:lpstr>TOTAL Region 2 Impacts</vt:lpstr>
      <vt:lpstr>TOTAL Jackson County Airport Impacts</vt:lpstr>
      <vt:lpstr>Tax Analysis</vt:lpstr>
      <vt:lpstr>Statewide Tax Impacts</vt:lpstr>
      <vt:lpstr>Additional  Aviation Benefits</vt:lpstr>
      <vt:lpstr>Case  Studies</vt:lpstr>
      <vt:lpstr>Jackson County Airport Users/Stories</vt:lpstr>
      <vt:lpstr>Project Website</vt:lpstr>
      <vt:lpstr>Contact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&lt;Airport Name&gt; Economic Impact Presentation</dc:title>
  <dc:creator>Sheth, Rohan</dc:creator>
  <cp:lastModifiedBy>Sheth, Rohan</cp:lastModifiedBy>
  <cp:revision>17</cp:revision>
  <dcterms:created xsi:type="dcterms:W3CDTF">2021-03-17T12:38:10Z</dcterms:created>
  <dcterms:modified xsi:type="dcterms:W3CDTF">2021-04-20T14:57:54Z</dcterms:modified>
</cp:coreProperties>
</file>